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presProps" Target="presProps.xml"/>
  <Relationship Id="rId12" Type="http://schemas.openxmlformats.org/officeDocument/2006/relationships/viewProps" Target="viewProps.xml"/>
  <Relationship Id="rId1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7274038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.0000000000582076609134674072265625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1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2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3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logo8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2192000" cy="3067050"/>
          <a:chOff x="0" y="0"/>
          <a:chExt cx="12192000" cy="3067050"/>
        </a:xfrm>
      </p:grpSpPr>
      <p:sp>
        <p:nvSpPr>
          <p:cNvPr id="1" name=""/>
          <p:cNvSpPr txBox="1"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rgbClr val="1563AB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2" name=""/>
          <p:cNvSpPr txBox="1"/>
          <p:nvPr/>
        </p:nvSpPr>
        <p:spPr>
          <a:xfrm>
            <a:off x="0" y="76200"/>
            <a:ext cx="12192000" cy="59055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3" name=""/>
          <p:cNvSpPr txBox="1"/>
          <p:nvPr/>
        </p:nvSpPr>
        <p:spPr>
          <a:xfrm>
            <a:off x="1504950" y="171450"/>
            <a:ext cx="91821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6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Fluxo de Design Thinking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1450"/>
            <a:ext cx="514350" cy="3429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1504950" y="1905000"/>
            <a:ext cx="91821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Projeto: Aumentar conversao do plano Starter na landing]]></a:t>
            </a:r>
          </a:p>
        </p:txBody>
      </p:sp>
      <p:sp>
        <p:nvSpPr>
          <p:cNvPr id="6" name=""/>
          <p:cNvSpPr txBox="1"/>
          <p:nvPr/>
        </p:nvSpPr>
        <p:spPr>
          <a:xfrm>
            <a:off x="1504950" y="2286000"/>
            <a:ext cx="9182100" cy="2286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Time: Time Produto & Suporte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504950" y="2571750"/>
            <a:ext cx="9182100" cy="2286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Status: Finalizado]]></a:t>
            </a:r>
          </a:p>
        </p:txBody>
      </p:sp>
      <p:sp>
        <p:nvSpPr>
          <p:cNvPr id="8" name=""/>
          <p:cNvSpPr txBox="1"/>
          <p:nvPr/>
        </p:nvSpPr>
        <p:spPr>
          <a:xfrm>
            <a:off x="1504950" y="2857500"/>
            <a:ext cx="9182100" cy="2095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Data: 10/07/2026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2192000" cy="6477000"/>
          <a:chOff x="0" y="0"/>
          <a:chExt cx="12192000" cy="6477000"/>
        </a:xfrm>
      </p:grpSpPr>
      <p:sp>
        <p:nvSpPr>
          <p:cNvPr id="1" name=""/>
          <p:cNvSpPr txBox="1"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rgbClr val="1563AB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2" name=""/>
          <p:cNvSpPr txBox="1"/>
          <p:nvPr/>
        </p:nvSpPr>
        <p:spPr>
          <a:xfrm>
            <a:off x="0" y="76200"/>
            <a:ext cx="12192000" cy="59055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3" name=""/>
          <p:cNvSpPr txBox="1"/>
          <p:nvPr/>
        </p:nvSpPr>
        <p:spPr>
          <a:xfrm>
            <a:off x="1504950" y="171450"/>
            <a:ext cx="91821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Matriz CSD]]></a:t>
            </a:r>
          </a:p>
        </p:txBody>
      </p:sp>
      <p:sp>
        <p:nvSpPr>
          <p:cNvPr id="4" name=""/>
          <p:cNvSpPr txBox="1"/>
          <p:nvPr/>
        </p:nvSpPr>
        <p:spPr>
          <a:xfrm>
            <a:off x="1504950" y="419100"/>
            <a:ext cx="9182100" cy="190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Certezas, Suposicoes e Duvidas do projeto.]]></a:t>
            </a:r>
          </a:p>
        </p:txBody>
      </p:sp>
      <p:pic>
        <p:nvPicPr>
          <p:cNvPr id="5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1450"/>
            <a:ext cx="514350" cy="342900"/>
          </a:xfrm>
          <a:prstGeom prst="rect">
            <a:avLst/>
          </a:prstGeom>
          <a:noFill/>
        </p:spPr>
      </p:pic>
      <p:sp>
        <p:nvSpPr>
          <p:cNvPr id="6" name=""/>
          <p:cNvSpPr txBox="1"/>
          <p:nvPr/>
        </p:nvSpPr>
        <p:spPr>
          <a:xfrm>
            <a:off x="1504950" y="914400"/>
            <a:ext cx="9182100" cy="190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Quadro: Matriz CSD (Concluida)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504950" y="1428750"/>
            <a:ext cx="2952750" cy="504825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8" name=""/>
          <p:cNvSpPr txBox="1"/>
          <p:nvPr/>
        </p:nvSpPr>
        <p:spPr>
          <a:xfrm>
            <a:off x="1638300" y="1543050"/>
            <a:ext cx="2686050" cy="2286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4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Certezas]]></a:t>
            </a:r>
          </a:p>
        </p:txBody>
      </p:sp>
      <p:sp>
        <p:nvSpPr>
          <p:cNvPr id="9" name=""/>
          <p:cNvSpPr txBox="1"/>
          <p:nvPr/>
        </p:nvSpPr>
        <p:spPr>
          <a:xfrm>
            <a:off x="1600200" y="1847850"/>
            <a:ext cx="2762250" cy="419100"/>
          </a:xfrm>
          <a:prstGeom prst="rect">
            <a:avLst/>
          </a:prstGeom>
          <a:solidFill>
            <a:srgbClr val="FFF3B0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10" name=""/>
          <p:cNvSpPr txBox="1"/>
          <p:nvPr/>
        </p:nvSpPr>
        <p:spPr>
          <a:xfrm>
            <a:off x="1657350" y="1914525"/>
            <a:ext cx="26479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Existe demanda reprimida no processo atual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4610100" y="1428750"/>
            <a:ext cx="2952750" cy="504825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12" name=""/>
          <p:cNvSpPr txBox="1"/>
          <p:nvPr/>
        </p:nvSpPr>
        <p:spPr>
          <a:xfrm>
            <a:off x="4743450" y="1543050"/>
            <a:ext cx="2686050" cy="2286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4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Suposicoes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4705350" y="1847850"/>
            <a:ext cx="2762250" cy="419100"/>
          </a:xfrm>
          <a:prstGeom prst="rect">
            <a:avLst/>
          </a:prstGeom>
          <a:solidFill>
            <a:srgbClr val="FFF3B0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14" name=""/>
          <p:cNvSpPr txBox="1"/>
          <p:nvPr/>
        </p:nvSpPr>
        <p:spPr>
          <a:xfrm>
            <a:off x="4762500" y="1914525"/>
            <a:ext cx="26479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Melhor triagem reduz retrabalho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7715250" y="1428750"/>
            <a:ext cx="2952750" cy="504825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16" name=""/>
          <p:cNvSpPr txBox="1"/>
          <p:nvPr/>
        </p:nvSpPr>
        <p:spPr>
          <a:xfrm>
            <a:off x="7848600" y="1543050"/>
            <a:ext cx="2686050" cy="2286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4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Duvidas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7810500" y="1847850"/>
            <a:ext cx="2762250" cy="419100"/>
          </a:xfrm>
          <a:prstGeom prst="rect">
            <a:avLst/>
          </a:prstGeom>
          <a:solidFill>
            <a:srgbClr val="FFF3B0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18" name=""/>
          <p:cNvSpPr txBox="1"/>
          <p:nvPr/>
        </p:nvSpPr>
        <p:spPr>
          <a:xfrm>
            <a:off x="7867650" y="1914525"/>
            <a:ext cx="26479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Quais pedidos geram mais atrito?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2192000" cy="6477000"/>
          <a:chOff x="0" y="0"/>
          <a:chExt cx="12192000" cy="6477000"/>
        </a:xfrm>
      </p:grpSpPr>
      <p:sp>
        <p:nvSpPr>
          <p:cNvPr id="1" name=""/>
          <p:cNvSpPr txBox="1"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rgbClr val="1563AB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2" name=""/>
          <p:cNvSpPr txBox="1"/>
          <p:nvPr/>
        </p:nvSpPr>
        <p:spPr>
          <a:xfrm>
            <a:off x="0" y="76200"/>
            <a:ext cx="12192000" cy="59055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3" name=""/>
          <p:cNvSpPr txBox="1"/>
          <p:nvPr/>
        </p:nvSpPr>
        <p:spPr>
          <a:xfrm>
            <a:off x="1504950" y="171450"/>
            <a:ext cx="91821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Persona]]></a:t>
            </a:r>
          </a:p>
        </p:txBody>
      </p:sp>
      <p:sp>
        <p:nvSpPr>
          <p:cNvPr id="4" name=""/>
          <p:cNvSpPr txBox="1"/>
          <p:nvPr/>
        </p:nvSpPr>
        <p:spPr>
          <a:xfrm>
            <a:off x="1504950" y="419100"/>
            <a:ext cx="9182100" cy="190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Perfil resumido do usuario para orientar decisoes.]]></a:t>
            </a:r>
          </a:p>
        </p:txBody>
      </p:sp>
      <p:pic>
        <p:nvPicPr>
          <p:cNvPr id="5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1450"/>
            <a:ext cx="514350" cy="342900"/>
          </a:xfrm>
          <a:prstGeom prst="rect">
            <a:avLst/>
          </a:prstGeom>
          <a:noFill/>
        </p:spPr>
      </p:pic>
      <p:sp>
        <p:nvSpPr>
          <p:cNvPr id="6" name=""/>
          <p:cNvSpPr txBox="1"/>
          <p:nvPr/>
        </p:nvSpPr>
        <p:spPr>
          <a:xfrm>
            <a:off x="1504950" y="914400"/>
            <a:ext cx="9182100" cy="2476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6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Bruno Almeida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504950" y="1428750"/>
            <a:ext cx="4591050" cy="2524125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8" name=""/>
          <p:cNvSpPr txBox="1"/>
          <p:nvPr/>
        </p:nvSpPr>
        <p:spPr>
          <a:xfrm>
            <a:off x="6096000" y="1428750"/>
            <a:ext cx="4591050" cy="2524125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9" name=""/>
          <p:cNvSpPr txBox="1"/>
          <p:nvPr/>
        </p:nvSpPr>
        <p:spPr>
          <a:xfrm>
            <a:off x="1504950" y="3952875"/>
            <a:ext cx="4591050" cy="2524125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10" name=""/>
          <p:cNvSpPr txBox="1"/>
          <p:nvPr/>
        </p:nvSpPr>
        <p:spPr>
          <a:xfrm>
            <a:off x="6096000" y="3952875"/>
            <a:ext cx="4591050" cy="2524125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11" name=""/>
          <p:cNvSpPr txBox="1"/>
          <p:nvPr/>
        </p:nvSpPr>
        <p:spPr>
          <a:xfrm>
            <a:off x="1657350" y="1543050"/>
            <a:ext cx="4286250" cy="190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2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Nome & Esboco]]></a:t>
            </a:r>
          </a:p>
        </p:txBody>
      </p:sp>
      <p:sp>
        <p:nvSpPr>
          <p:cNvPr id="12" name=""/>
          <p:cNvSpPr txBox="1"/>
          <p:nvPr/>
        </p:nvSpPr>
        <p:spPr>
          <a:xfrm>
            <a:off x="1657350" y="1771650"/>
            <a:ext cx="4286250" cy="1857375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Profissional focado em resolver problemas com processos simples e previsiveis.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6248400" y="1543050"/>
            <a:ext cx="4286250" cy="190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2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Comportamentos & Acoes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6248400" y="1771650"/>
            <a:ext cx="4286250" cy="1666875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Analisa opcoes, busca evidencias e prefere solucao rapida.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6248400" y="3571875"/>
            <a:ext cx="428625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Perfil tecnologico: Intermediario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1657350" y="4067175"/>
            <a:ext cx="4286250" cy="190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2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Detalhes demograficos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1657350" y="4295775"/>
            <a:ext cx="4286250" cy="1952625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Idade: 34
Genero: Nao informar
Localizacao: Belo Horizonte, MG
Cargo: Founder de SaaS
Tipo de empresa: Pequena empresa]]></a:t>
            </a:r>
          </a:p>
        </p:txBody>
      </p:sp>
      <p:sp>
        <p:nvSpPr>
          <p:cNvPr id="18" name=""/>
          <p:cNvSpPr txBox="1"/>
          <p:nvPr/>
        </p:nvSpPr>
        <p:spPr>
          <a:xfrm>
            <a:off x="6248400" y="4067175"/>
            <a:ext cx="4286250" cy="190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2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Necessidades & Dores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6248400" y="4295775"/>
            <a:ext cx="4286250" cy="523875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Necessidades: Transparencia, passo a passo e retorno rapido.]]></a:t>
            </a:r>
          </a:p>
        </p:txBody>
      </p:sp>
      <p:sp>
        <p:nvSpPr>
          <p:cNvPr id="20" name=""/>
          <p:cNvSpPr txBox="1"/>
          <p:nvPr/>
        </p:nvSpPr>
        <p:spPr>
          <a:xfrm>
            <a:off x="6248400" y="4848225"/>
            <a:ext cx="4286250" cy="523875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Dores: Dificuldade em avaliar rapidamente se o produto serve para o seu caso.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2192000" cy="3619500"/>
          <a:chOff x="0" y="0"/>
          <a:chExt cx="12192000" cy="3619500"/>
        </a:xfrm>
      </p:grpSpPr>
      <p:sp>
        <p:nvSpPr>
          <p:cNvPr id="1" name=""/>
          <p:cNvSpPr txBox="1"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rgbClr val="1563AB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2" name=""/>
          <p:cNvSpPr txBox="1"/>
          <p:nvPr/>
        </p:nvSpPr>
        <p:spPr>
          <a:xfrm>
            <a:off x="0" y="76200"/>
            <a:ext cx="12192000" cy="59055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3" name=""/>
          <p:cNvSpPr txBox="1"/>
          <p:nvPr/>
        </p:nvSpPr>
        <p:spPr>
          <a:xfrm>
            <a:off x="1504950" y="171450"/>
            <a:ext cx="91821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Questionario]]></a:t>
            </a:r>
          </a:p>
        </p:txBody>
      </p:sp>
      <p:sp>
        <p:nvSpPr>
          <p:cNvPr id="4" name=""/>
          <p:cNvSpPr txBox="1"/>
          <p:nvPr/>
        </p:nvSpPr>
        <p:spPr>
          <a:xfrm>
            <a:off x="1504950" y="419100"/>
            <a:ext cx="9182100" cy="190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Pesquisa aplicada para validar com usuarios reais.]]></a:t>
            </a:r>
          </a:p>
        </p:txBody>
      </p:sp>
      <p:pic>
        <p:nvPicPr>
          <p:cNvPr id="5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1450"/>
            <a:ext cx="514350" cy="342900"/>
          </a:xfrm>
          <a:prstGeom prst="rect">
            <a:avLst/>
          </a:prstGeom>
          <a:noFill/>
        </p:spPr>
      </p:pic>
      <p:sp>
        <p:nvSpPr>
          <p:cNvPr id="6" name=""/>
          <p:cNvSpPr txBox="1"/>
          <p:nvPr/>
        </p:nvSpPr>
        <p:spPr>
          <a:xfrm>
            <a:off x="1504950" y="914400"/>
            <a:ext cx="9182100" cy="2476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6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Pesquisa com clientes (Concluida)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504950" y="1181100"/>
            <a:ext cx="9182100" cy="3810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Coleta de percepcoes e dificuldades do publico alvo.]]></a:t>
            </a:r>
          </a:p>
        </p:txBody>
      </p:sp>
      <p:sp>
        <p:nvSpPr>
          <p:cNvPr id="8" name=""/>
          <p:cNvSpPr txBox="1"/>
          <p:nvPr/>
        </p:nvSpPr>
        <p:spPr>
          <a:xfrm>
            <a:off x="1504950" y="1676400"/>
            <a:ext cx="9182100" cy="57150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9" name=""/>
          <p:cNvSpPr txBox="1"/>
          <p:nvPr/>
        </p:nvSpPr>
        <p:spPr>
          <a:xfrm>
            <a:off x="1619250" y="1752600"/>
            <a:ext cx="8953500" cy="2667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1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-]]></a:t>
            </a:r>
          </a:p>
        </p:txBody>
      </p:sp>
      <p:sp>
        <p:nvSpPr>
          <p:cNvPr id="10" name=""/>
          <p:cNvSpPr txBox="1"/>
          <p:nvPr/>
        </p:nvSpPr>
        <p:spPr>
          <a:xfrm>
            <a:off x="1619250" y="1981200"/>
            <a:ext cx="8953500" cy="2095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Exemplos: Demorei para entender os proximos passos e precisei repetir contexto mais de uma vez.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1504950" y="2362200"/>
            <a:ext cx="9182100" cy="57150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12" name=""/>
          <p:cNvSpPr txBox="1"/>
          <p:nvPr/>
        </p:nvSpPr>
        <p:spPr>
          <a:xfrm>
            <a:off x="1619250" y="2438400"/>
            <a:ext cx="8953500" cy="2667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1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-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1619250" y="2667000"/>
            <a:ext cx="8953500" cy="2095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Top respostas: Lento]]></a:t>
            </a:r>
          </a:p>
        </p:txBody>
      </p:sp>
      <p:sp>
        <p:nvSpPr>
          <p:cNvPr id="14" name=""/>
          <p:cNvSpPr txBox="1"/>
          <p:nvPr/>
        </p:nvSpPr>
        <p:spPr>
          <a:xfrm>
            <a:off x="1504950" y="3048000"/>
            <a:ext cx="9182100" cy="57150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15" name=""/>
          <p:cNvSpPr txBox="1"/>
          <p:nvPr/>
        </p:nvSpPr>
        <p:spPr>
          <a:xfrm>
            <a:off x="1619250" y="3124200"/>
            <a:ext cx="8953500" cy="2667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1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-]]></a:t>
            </a:r>
          </a:p>
        </p:txBody>
      </p:sp>
      <p:sp>
        <p:nvSpPr>
          <p:cNvPr id="16" name=""/>
          <p:cNvSpPr txBox="1"/>
          <p:nvPr/>
        </p:nvSpPr>
        <p:spPr>
          <a:xfrm>
            <a:off x="1619250" y="3352800"/>
            <a:ext cx="8953500" cy="2095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Exemplos: Gostaria de um retorno inicial com prazo estimado e uma triagem mais clara.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2192000" cy="6477000"/>
          <a:chOff x="0" y="0"/>
          <a:chExt cx="12192000" cy="6477000"/>
        </a:xfrm>
      </p:grpSpPr>
      <p:sp>
        <p:nvSpPr>
          <p:cNvPr id="1" name=""/>
          <p:cNvSpPr txBox="1"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rgbClr val="1563AB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2" name=""/>
          <p:cNvSpPr txBox="1"/>
          <p:nvPr/>
        </p:nvSpPr>
        <p:spPr>
          <a:xfrm>
            <a:off x="0" y="76200"/>
            <a:ext cx="12192000" cy="59055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3" name=""/>
          <p:cNvSpPr txBox="1"/>
          <p:nvPr/>
        </p:nvSpPr>
        <p:spPr>
          <a:xfrm>
            <a:off x="1504950" y="171450"/>
            <a:ext cx="91821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Jornada AS-IS]]></a:t>
            </a:r>
          </a:p>
        </p:txBody>
      </p:sp>
      <p:sp>
        <p:nvSpPr>
          <p:cNvPr id="4" name=""/>
          <p:cNvSpPr txBox="1"/>
          <p:nvPr/>
        </p:nvSpPr>
        <p:spPr>
          <a:xfrm>
            <a:off x="1504950" y="419100"/>
            <a:ext cx="9182100" cy="190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Mapa da experiencia atual do usuario.]]></a:t>
            </a:r>
          </a:p>
        </p:txBody>
      </p:sp>
      <p:pic>
        <p:nvPicPr>
          <p:cNvPr id="5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1450"/>
            <a:ext cx="514350" cy="342900"/>
          </a:xfrm>
          <a:prstGeom prst="rect">
            <a:avLst/>
          </a:prstGeom>
          <a:noFill/>
        </p:spPr>
      </p:pic>
      <p:sp>
        <p:nvSpPr>
          <p:cNvPr id="6" name=""/>
          <p:cNvSpPr txBox="1"/>
          <p:nvPr/>
        </p:nvSpPr>
        <p:spPr>
          <a:xfrm>
            <a:off x="1504950" y="914400"/>
            <a:ext cx="9182100" cy="2476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6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Jornada atual (Concluida)]]></a:t>
            </a:r>
          </a:p>
        </p:txBody>
      </p:sp>
      <p:sp>
        <p:nvSpPr>
          <p:cNvPr id="7" name=""/>
          <p:cNvSpPr txBox="1"/>
          <p:nvPr/>
        </p:nvSpPr>
        <p:spPr>
          <a:xfrm>
            <a:off x="1504950" y="1333500"/>
            <a:ext cx="1428750" cy="102870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8" name=""/>
          <p:cNvSpPr txBox="1"/>
          <p:nvPr/>
        </p:nvSpPr>
        <p:spPr>
          <a:xfrm>
            <a:off x="1600200" y="1428750"/>
            <a:ext cx="1238250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Momentos]]></a:t>
            </a:r>
          </a:p>
        </p:txBody>
      </p:sp>
      <p:sp>
        <p:nvSpPr>
          <p:cNvPr id="9" name=""/>
          <p:cNvSpPr txBox="1"/>
          <p:nvPr/>
        </p:nvSpPr>
        <p:spPr>
          <a:xfrm>
            <a:off x="2933700" y="1333500"/>
            <a:ext cx="2581275" cy="1028700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10" name=""/>
          <p:cNvSpPr txBox="1"/>
          <p:nvPr/>
        </p:nvSpPr>
        <p:spPr>
          <a:xfrm>
            <a:off x="3028950" y="1428750"/>
            <a:ext cx="2390775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Inicio]]></a:t>
            </a:r>
          </a:p>
        </p:txBody>
      </p:sp>
      <p:sp>
        <p:nvSpPr>
          <p:cNvPr id="11" name=""/>
          <p:cNvSpPr txBox="1"/>
          <p:nvPr/>
        </p:nvSpPr>
        <p:spPr>
          <a:xfrm>
            <a:off x="5514975" y="1333500"/>
            <a:ext cx="2581275" cy="1028700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12" name=""/>
          <p:cNvSpPr txBox="1"/>
          <p:nvPr/>
        </p:nvSpPr>
        <p:spPr>
          <a:xfrm>
            <a:off x="5610225" y="1428750"/>
            <a:ext cx="2390775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Espera]]></a:t>
            </a:r>
          </a:p>
        </p:txBody>
      </p:sp>
      <p:sp>
        <p:nvSpPr>
          <p:cNvPr id="13" name=""/>
          <p:cNvSpPr txBox="1"/>
          <p:nvPr/>
        </p:nvSpPr>
        <p:spPr>
          <a:xfrm>
            <a:off x="8096250" y="1333500"/>
            <a:ext cx="2581275" cy="1028700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14" name=""/>
          <p:cNvSpPr txBox="1"/>
          <p:nvPr/>
        </p:nvSpPr>
        <p:spPr>
          <a:xfrm>
            <a:off x="8191500" y="1428750"/>
            <a:ext cx="2390775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Resolucao]]></a:t>
            </a:r>
          </a:p>
        </p:txBody>
      </p:sp>
      <p:sp>
        <p:nvSpPr>
          <p:cNvPr id="15" name=""/>
          <p:cNvSpPr txBox="1"/>
          <p:nvPr/>
        </p:nvSpPr>
        <p:spPr>
          <a:xfrm>
            <a:off x="1504950" y="2362200"/>
            <a:ext cx="1428750" cy="102870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16" name=""/>
          <p:cNvSpPr txBox="1"/>
          <p:nvPr/>
        </p:nvSpPr>
        <p:spPr>
          <a:xfrm>
            <a:off x="1600200" y="2457450"/>
            <a:ext cx="1238250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Acoes]]></a:t>
            </a:r>
          </a:p>
        </p:txBody>
      </p:sp>
      <p:sp>
        <p:nvSpPr>
          <p:cNvPr id="17" name=""/>
          <p:cNvSpPr txBox="1"/>
          <p:nvPr/>
        </p:nvSpPr>
        <p:spPr>
          <a:xfrm>
            <a:off x="2933700" y="2362200"/>
            <a:ext cx="2581275" cy="1028700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18" name=""/>
          <p:cNvSpPr txBox="1"/>
          <p:nvPr/>
        </p:nvSpPr>
        <p:spPr>
          <a:xfrm>
            <a:off x="3028950" y="2457450"/>
            <a:ext cx="2390775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Inicia contato e explica o contexto.]]></a:t>
            </a:r>
          </a:p>
        </p:txBody>
      </p:sp>
      <p:sp>
        <p:nvSpPr>
          <p:cNvPr id="19" name=""/>
          <p:cNvSpPr txBox="1"/>
          <p:nvPr/>
        </p:nvSpPr>
        <p:spPr>
          <a:xfrm>
            <a:off x="5514975" y="2362200"/>
            <a:ext cx="2581275" cy="1028700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20" name=""/>
          <p:cNvSpPr txBox="1"/>
          <p:nvPr/>
        </p:nvSpPr>
        <p:spPr>
          <a:xfrm>
            <a:off x="5610225" y="2457450"/>
            <a:ext cx="2390775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Aguarda retorno e tenta alternativas.]]></a:t>
            </a:r>
          </a:p>
        </p:txBody>
      </p:sp>
      <p:sp>
        <p:nvSpPr>
          <p:cNvPr id="21" name=""/>
          <p:cNvSpPr txBox="1"/>
          <p:nvPr/>
        </p:nvSpPr>
        <p:spPr>
          <a:xfrm>
            <a:off x="8096250" y="2362200"/>
            <a:ext cx="2581275" cy="1028700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22" name=""/>
          <p:cNvSpPr txBox="1"/>
          <p:nvPr/>
        </p:nvSpPr>
        <p:spPr>
          <a:xfrm>
            <a:off x="8191500" y="2457450"/>
            <a:ext cx="2390775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Recebe orientacao e conclui a tarefa.]]></a:t>
            </a:r>
          </a:p>
        </p:txBody>
      </p:sp>
      <p:sp>
        <p:nvSpPr>
          <p:cNvPr id="23" name=""/>
          <p:cNvSpPr txBox="1"/>
          <p:nvPr/>
        </p:nvSpPr>
        <p:spPr>
          <a:xfrm>
            <a:off x="1504950" y="3390900"/>
            <a:ext cx="1428750" cy="102870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24" name=""/>
          <p:cNvSpPr txBox="1"/>
          <p:nvPr/>
        </p:nvSpPr>
        <p:spPr>
          <a:xfrm>
            <a:off x="1600200" y="3486150"/>
            <a:ext cx="1238250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Impressões]]></a:t>
            </a:r>
          </a:p>
        </p:txBody>
      </p:sp>
      <p:sp>
        <p:nvSpPr>
          <p:cNvPr id="25" name=""/>
          <p:cNvSpPr txBox="1"/>
          <p:nvPr/>
        </p:nvSpPr>
        <p:spPr>
          <a:xfrm>
            <a:off x="2933700" y="3390900"/>
            <a:ext cx="2581275" cy="1028700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26" name=""/>
          <p:cNvSpPr txBox="1"/>
          <p:nvPr/>
        </p:nvSpPr>
        <p:spPr>
          <a:xfrm>
            <a:off x="3028950" y="3486150"/>
            <a:ext cx="2390775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Neutra]]></a:t>
            </a:r>
          </a:p>
        </p:txBody>
      </p:sp>
      <p:sp>
        <p:nvSpPr>
          <p:cNvPr id="27" name=""/>
          <p:cNvSpPr txBox="1"/>
          <p:nvPr/>
        </p:nvSpPr>
        <p:spPr>
          <a:xfrm>
            <a:off x="5514975" y="3390900"/>
            <a:ext cx="2581275" cy="1028700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28" name=""/>
          <p:cNvSpPr txBox="1"/>
          <p:nvPr/>
        </p:nvSpPr>
        <p:spPr>
          <a:xfrm>
            <a:off x="5610225" y="3486150"/>
            <a:ext cx="2390775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Frustrada]]></a:t>
            </a:r>
          </a:p>
        </p:txBody>
      </p:sp>
      <p:sp>
        <p:nvSpPr>
          <p:cNvPr id="29" name=""/>
          <p:cNvSpPr txBox="1"/>
          <p:nvPr/>
        </p:nvSpPr>
        <p:spPr>
          <a:xfrm>
            <a:off x="8096250" y="3390900"/>
            <a:ext cx="2581275" cy="1028700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30" name=""/>
          <p:cNvSpPr txBox="1"/>
          <p:nvPr/>
        </p:nvSpPr>
        <p:spPr>
          <a:xfrm>
            <a:off x="8191500" y="3486150"/>
            <a:ext cx="2390775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Feliz]]></a:t>
            </a:r>
          </a:p>
        </p:txBody>
      </p:sp>
      <p:sp>
        <p:nvSpPr>
          <p:cNvPr id="31" name=""/>
          <p:cNvSpPr txBox="1"/>
          <p:nvPr/>
        </p:nvSpPr>
        <p:spPr>
          <a:xfrm>
            <a:off x="1504950" y="4419600"/>
            <a:ext cx="1428750" cy="102870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32" name=""/>
          <p:cNvSpPr txBox="1"/>
          <p:nvPr/>
        </p:nvSpPr>
        <p:spPr>
          <a:xfrm>
            <a:off x="1600200" y="4514850"/>
            <a:ext cx="1238250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Oportunidades/Gargalos]]></a:t>
            </a:r>
          </a:p>
        </p:txBody>
      </p:sp>
      <p:sp>
        <p:nvSpPr>
          <p:cNvPr id="33" name=""/>
          <p:cNvSpPr txBox="1"/>
          <p:nvPr/>
        </p:nvSpPr>
        <p:spPr>
          <a:xfrm>
            <a:off x="2933700" y="4419600"/>
            <a:ext cx="2581275" cy="1028700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34" name=""/>
          <p:cNvSpPr txBox="1"/>
          <p:nvPr/>
        </p:nvSpPr>
        <p:spPr>
          <a:xfrm>
            <a:off x="3028950" y="4514850"/>
            <a:ext cx="2390775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Sem itens.]]></a:t>
            </a:r>
          </a:p>
        </p:txBody>
      </p:sp>
      <p:sp>
        <p:nvSpPr>
          <p:cNvPr id="35" name=""/>
          <p:cNvSpPr txBox="1"/>
          <p:nvPr/>
        </p:nvSpPr>
        <p:spPr>
          <a:xfrm>
            <a:off x="5514975" y="4419600"/>
            <a:ext cx="2581275" cy="1028700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36" name=""/>
          <p:cNvSpPr txBox="1"/>
          <p:nvPr/>
        </p:nvSpPr>
        <p:spPr>
          <a:xfrm>
            <a:off x="5610225" y="4514850"/>
            <a:ext cx="2390775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Sem itens.]]></a:t>
            </a:r>
          </a:p>
        </p:txBody>
      </p:sp>
      <p:sp>
        <p:nvSpPr>
          <p:cNvPr id="37" name=""/>
          <p:cNvSpPr txBox="1"/>
          <p:nvPr/>
        </p:nvSpPr>
        <p:spPr>
          <a:xfrm>
            <a:off x="8096250" y="4419600"/>
            <a:ext cx="2581275" cy="1028700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38" name=""/>
          <p:cNvSpPr txBox="1"/>
          <p:nvPr/>
        </p:nvSpPr>
        <p:spPr>
          <a:xfrm>
            <a:off x="8191500" y="4514850"/>
            <a:ext cx="2390775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Sem itens.]]></a:t>
            </a:r>
          </a:p>
        </p:txBody>
      </p:sp>
      <p:sp>
        <p:nvSpPr>
          <p:cNvPr id="39" name=""/>
          <p:cNvSpPr txBox="1"/>
          <p:nvPr/>
        </p:nvSpPr>
        <p:spPr>
          <a:xfrm>
            <a:off x="1504950" y="5448300"/>
            <a:ext cx="1428750" cy="102870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40" name=""/>
          <p:cNvSpPr txBox="1"/>
          <p:nvPr/>
        </p:nvSpPr>
        <p:spPr>
          <a:xfrm>
            <a:off x="1600200" y="5543550"/>
            <a:ext cx="1238250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Insights]]></a:t>
            </a:r>
          </a:p>
        </p:txBody>
      </p:sp>
      <p:sp>
        <p:nvSpPr>
          <p:cNvPr id="41" name=""/>
          <p:cNvSpPr txBox="1"/>
          <p:nvPr/>
        </p:nvSpPr>
        <p:spPr>
          <a:xfrm>
            <a:off x="2933700" y="5448300"/>
            <a:ext cx="2581275" cy="1028700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42" name=""/>
          <p:cNvSpPr txBox="1"/>
          <p:nvPr/>
        </p:nvSpPr>
        <p:spPr>
          <a:xfrm>
            <a:off x="3028950" y="5543550"/>
            <a:ext cx="2390775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Sem insights.]]></a:t>
            </a:r>
          </a:p>
        </p:txBody>
      </p:sp>
      <p:sp>
        <p:nvSpPr>
          <p:cNvPr id="43" name=""/>
          <p:cNvSpPr txBox="1"/>
          <p:nvPr/>
        </p:nvSpPr>
        <p:spPr>
          <a:xfrm>
            <a:off x="5514975" y="5448300"/>
            <a:ext cx="2581275" cy="1028700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44" name=""/>
          <p:cNvSpPr txBox="1"/>
          <p:nvPr/>
        </p:nvSpPr>
        <p:spPr>
          <a:xfrm>
            <a:off x="5610225" y="5543550"/>
            <a:ext cx="2390775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Sem insights.]]></a:t>
            </a:r>
          </a:p>
        </p:txBody>
      </p:sp>
      <p:sp>
        <p:nvSpPr>
          <p:cNvPr id="45" name=""/>
          <p:cNvSpPr txBox="1"/>
          <p:nvPr/>
        </p:nvSpPr>
        <p:spPr>
          <a:xfrm>
            <a:off x="8096250" y="5448300"/>
            <a:ext cx="2581275" cy="1028700"/>
          </a:xfrm>
          <a:prstGeom prst="rect">
            <a:avLst/>
          </a:prstGeom>
          <a:solidFill>
            <a:srgbClr val="FFFFFF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46" name=""/>
          <p:cNvSpPr txBox="1"/>
          <p:nvPr/>
        </p:nvSpPr>
        <p:spPr>
          <a:xfrm>
            <a:off x="8191500" y="5543550"/>
            <a:ext cx="2390775" cy="8382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Sem insights.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2192000" cy="2381250"/>
          <a:chOff x="0" y="0"/>
          <a:chExt cx="12192000" cy="2381250"/>
        </a:xfrm>
      </p:grpSpPr>
      <p:sp>
        <p:nvSpPr>
          <p:cNvPr id="1" name=""/>
          <p:cNvSpPr txBox="1"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rgbClr val="1563AB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2" name=""/>
          <p:cNvSpPr txBox="1"/>
          <p:nvPr/>
        </p:nvSpPr>
        <p:spPr>
          <a:xfrm>
            <a:off x="0" y="76200"/>
            <a:ext cx="12192000" cy="59055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3" name=""/>
          <p:cNvSpPr txBox="1"/>
          <p:nvPr/>
        </p:nvSpPr>
        <p:spPr>
          <a:xfrm>
            <a:off x="1504950" y="171450"/>
            <a:ext cx="91821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Insights]]></a:t>
            </a:r>
          </a:p>
        </p:txBody>
      </p:sp>
      <p:sp>
        <p:nvSpPr>
          <p:cNvPr id="4" name=""/>
          <p:cNvSpPr txBox="1"/>
          <p:nvPr/>
        </p:nvSpPr>
        <p:spPr>
          <a:xfrm>
            <a:off x="1504950" y="419100"/>
            <a:ext cx="9182100" cy="190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Aprendizados principais da pesquisa.]]></a:t>
            </a:r>
          </a:p>
        </p:txBody>
      </p:sp>
      <p:pic>
        <p:nvPicPr>
          <p:cNvPr id="5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1450"/>
            <a:ext cx="514350" cy="342900"/>
          </a:xfrm>
          <a:prstGeom prst="rect">
            <a:avLst/>
          </a:prstGeom>
          <a:noFill/>
        </p:spPr>
      </p:pic>
      <p:sp>
        <p:nvSpPr>
          <p:cNvPr id="6" name=""/>
          <p:cNvSpPr txBox="1"/>
          <p:nvPr/>
        </p:nvSpPr>
        <p:spPr>
          <a:xfrm>
            <a:off x="1504950" y="1524000"/>
            <a:ext cx="9182100" cy="38100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7" name=""/>
          <p:cNvSpPr txBox="1"/>
          <p:nvPr/>
        </p:nvSpPr>
        <p:spPr>
          <a:xfrm>
            <a:off x="1619250" y="1619250"/>
            <a:ext cx="8953500" cy="2095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1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Clareza de proximo passo reduz atrito]]></a:t>
            </a:r>
          </a:p>
        </p:txBody>
      </p:sp>
      <p:sp>
        <p:nvSpPr>
          <p:cNvPr id="8" name=""/>
          <p:cNvSpPr txBox="1"/>
          <p:nvPr/>
        </p:nvSpPr>
        <p:spPr>
          <a:xfrm>
            <a:off x="1504950" y="2000250"/>
            <a:ext cx="9182100" cy="38100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9" name=""/>
          <p:cNvSpPr txBox="1"/>
          <p:nvPr/>
        </p:nvSpPr>
        <p:spPr>
          <a:xfrm>
            <a:off x="1619250" y="2095500"/>
            <a:ext cx="8953500" cy="2095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1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Triagem padronizada reduz repeticao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2192000" cy="1905000"/>
          <a:chOff x="0" y="0"/>
          <a:chExt cx="12192000" cy="1905000"/>
        </a:xfrm>
      </p:grpSpPr>
      <p:sp>
        <p:nvSpPr>
          <p:cNvPr id="1" name=""/>
          <p:cNvSpPr txBox="1"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rgbClr val="1563AB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2" name=""/>
          <p:cNvSpPr txBox="1"/>
          <p:nvPr/>
        </p:nvSpPr>
        <p:spPr>
          <a:xfrm>
            <a:off x="0" y="76200"/>
            <a:ext cx="12192000" cy="59055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3" name=""/>
          <p:cNvSpPr txBox="1"/>
          <p:nvPr/>
        </p:nvSpPr>
        <p:spPr>
          <a:xfrm>
            <a:off x="1504950" y="171450"/>
            <a:ext cx="91821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Hipoteses]]></a:t>
            </a:r>
          </a:p>
        </p:txBody>
      </p:sp>
      <p:sp>
        <p:nvSpPr>
          <p:cNvPr id="4" name=""/>
          <p:cNvSpPr txBox="1"/>
          <p:nvPr/>
        </p:nvSpPr>
        <p:spPr>
          <a:xfrm>
            <a:off x="1504950" y="419100"/>
            <a:ext cx="9182100" cy="190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Hipoteses testaveis antes da decisao final.]]></a:t>
            </a:r>
          </a:p>
        </p:txBody>
      </p:sp>
      <p:pic>
        <p:nvPicPr>
          <p:cNvPr id="5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1450"/>
            <a:ext cx="514350" cy="342900"/>
          </a:xfrm>
          <a:prstGeom prst="rect">
            <a:avLst/>
          </a:prstGeom>
          <a:noFill/>
        </p:spPr>
      </p:pic>
      <p:sp>
        <p:nvSpPr>
          <p:cNvPr id="6" name=""/>
          <p:cNvSpPr txBox="1"/>
          <p:nvPr/>
        </p:nvSpPr>
        <p:spPr>
          <a:xfrm>
            <a:off x="1504950" y="1524000"/>
            <a:ext cx="9182100" cy="38100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7" name=""/>
          <p:cNvSpPr txBox="1"/>
          <p:nvPr/>
        </p:nvSpPr>
        <p:spPr>
          <a:xfrm>
            <a:off x="1619250" y="1619250"/>
            <a:ext cx="8953500" cy="2095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1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-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2192000" cy="1981200"/>
          <a:chOff x="0" y="0"/>
          <a:chExt cx="12192000" cy="1981200"/>
        </a:xfrm>
      </p:grpSpPr>
      <p:sp>
        <p:nvSpPr>
          <p:cNvPr id="1" name=""/>
          <p:cNvSpPr txBox="1"/>
          <p:nvPr/>
        </p:nvSpPr>
        <p:spPr>
          <a:xfrm>
            <a:off x="0" y="0"/>
            <a:ext cx="12192000" cy="76200"/>
          </a:xfrm>
          <a:prstGeom prst="rect">
            <a:avLst/>
          </a:prstGeom>
          <a:solidFill>
            <a:srgbClr val="1563AB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2" name=""/>
          <p:cNvSpPr txBox="1"/>
          <p:nvPr/>
        </p:nvSpPr>
        <p:spPr>
          <a:xfrm>
            <a:off x="0" y="76200"/>
            <a:ext cx="12192000" cy="59055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3" name=""/>
          <p:cNvSpPr txBox="1"/>
          <p:nvPr/>
        </p:nvSpPr>
        <p:spPr>
          <a:xfrm>
            <a:off x="1504950" y="171450"/>
            <a:ext cx="91821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Decisoes]]></a:t>
            </a:r>
          </a:p>
        </p:txBody>
      </p:sp>
      <p:sp>
        <p:nvSpPr>
          <p:cNvPr id="4" name=""/>
          <p:cNvSpPr txBox="1"/>
          <p:nvPr/>
        </p:nvSpPr>
        <p:spPr>
          <a:xfrm>
            <a:off x="1504950" y="419100"/>
            <a:ext cx="9182100" cy="190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Decisoes finais e proximos passos.]]></a:t>
            </a:r>
          </a:p>
        </p:txBody>
      </p:sp>
      <p:pic>
        <p:nvPicPr>
          <p:cNvPr id="5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1450"/>
            <a:ext cx="514350" cy="342900"/>
          </a:xfrm>
          <a:prstGeom prst="rect">
            <a:avLst/>
          </a:prstGeom>
          <a:noFill/>
        </p:spPr>
      </p:pic>
      <p:sp>
        <p:nvSpPr>
          <p:cNvPr id="6" name=""/>
          <p:cNvSpPr txBox="1"/>
          <p:nvPr/>
        </p:nvSpPr>
        <p:spPr>
          <a:xfrm>
            <a:off x="1504950" y="1524000"/>
            <a:ext cx="9182100" cy="457200"/>
          </a:xfrm>
          <a:prstGeom prst="rect">
            <a:avLst/>
          </a:prstGeom>
          <a:solidFill>
            <a:srgbClr val="F8FAFC">
              <a:alpha val="100000"/>
            </a:srgbClr>
          </a:solidFill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</a:p>
        </p:txBody>
      </p:sp>
      <p:sp>
        <p:nvSpPr>
          <p:cNvPr id="7" name=""/>
          <p:cNvSpPr txBox="1"/>
          <p:nvPr/>
        </p:nvSpPr>
        <p:spPr>
          <a:xfrm>
            <a:off x="1619250" y="1600200"/>
            <a:ext cx="8953500" cy="190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11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Implementar triagem e SLA no primeiro contato]]></a:t>
            </a:r>
          </a:p>
        </p:txBody>
      </p:sp>
      <p:sp>
        <p:nvSpPr>
          <p:cNvPr id="8" name=""/>
          <p:cNvSpPr txBox="1"/>
          <p:nvPr/>
        </p:nvSpPr>
        <p:spPr>
          <a:xfrm>
            <a:off x="1619250" y="1790700"/>
            <a:ext cx="8953500" cy="190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l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spc="0" u="none">
                <a:solidFill>
                  <a:srgbClr val="0F172A">
                    <a:alpha val="100000"/>
                  </a:srgbClr>
                </a:solidFill>
                <a:latin typeface="Calibri"/>
              </a:rPr>
              <a:t><![CDATA[Adicionar perguntas de triagem no inicio e exibir SLA estimado para cada categoria.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66">
  <a:themeElements>
    <a:clrScheme name="Theme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2026-07-10T22:55:16Z</dcterms:created>
  <dcterms:modified xsi:type="dcterms:W3CDTF">2026-07-10T22:55:16Z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