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312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582076609134674072265625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logo1.pn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logo2.pn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logo3.pn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logo4.pn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logo5.pn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logo6.pn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logo7.pn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logo8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12192000" cy="3067050"/>
          <a:chOff x="0" y="0"/>
          <a:chExt cx="12192000" cy="3067050"/>
        </a:xfrm>
      </p:grpSpPr>
      <p:sp>
        <p:nvSpPr>
          <p:cNvPr id="1" name=""/>
          <p:cNvSpPr txBox="1"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563AB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" name=""/>
          <p:cNvSpPr txBox="1"/>
          <p:nvPr/>
        </p:nvSpPr>
        <p:spPr>
          <a:xfrm>
            <a:off x="0" y="76200"/>
            <a:ext cx="12192000" cy="590550"/>
          </a:xfrm>
          <a:prstGeom prst="rect">
            <a:avLst/>
          </a:prstGeom>
          <a:solidFill>
            <a:srgbClr val="F8FAFC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1504950" y="171450"/>
            <a:ext cx="9182100" cy="2857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6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Fluxo de Design Thinking]]></a:t>
            </a:r>
          </a:p>
        </p:txBody>
      </p:sp>
      <p:pic>
        <p:nvPicPr>
          <p:cNvPr id="4" name="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1450"/>
            <a:ext cx="514350" cy="342900"/>
          </a:xfrm>
          <a:prstGeom prst="rect">
            <a:avLst/>
          </a:prstGeom>
          <a:noFill/>
        </p:spPr>
      </p:pic>
      <p:sp>
        <p:nvSpPr>
          <p:cNvPr id="5" name=""/>
          <p:cNvSpPr txBox="1"/>
          <p:nvPr/>
        </p:nvSpPr>
        <p:spPr>
          <a:xfrm>
            <a:off x="1504950" y="1905000"/>
            <a:ext cx="9182100" cy="2857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Projeto: Aumentar conversao do plano Starter na landing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504950" y="2286000"/>
            <a:ext cx="9182100" cy="2286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Time: Time Produto & Suport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1504950" y="2571750"/>
            <a:ext cx="9182100" cy="2286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Status: Finalizado]]></a:t>
            </a:r>
          </a:p>
        </p:txBody>
      </p:sp>
      <p:sp>
        <p:nvSpPr>
          <p:cNvPr id="8" name=""/>
          <p:cNvSpPr txBox="1"/>
          <p:nvPr/>
        </p:nvSpPr>
        <p:spPr>
          <a:xfrm>
            <a:off x="1504950" y="2857500"/>
            <a:ext cx="9182100" cy="2095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Data: 26/08/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12192000" cy="6477000"/>
          <a:chOff x="0" y="0"/>
          <a:chExt cx="12192000" cy="6477000"/>
        </a:xfrm>
      </p:grpSpPr>
      <p:sp>
        <p:nvSpPr>
          <p:cNvPr id="1" name=""/>
          <p:cNvSpPr txBox="1"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563AB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" name=""/>
          <p:cNvSpPr txBox="1"/>
          <p:nvPr/>
        </p:nvSpPr>
        <p:spPr>
          <a:xfrm>
            <a:off x="0" y="76200"/>
            <a:ext cx="12192000" cy="590550"/>
          </a:xfrm>
          <a:prstGeom prst="rect">
            <a:avLst/>
          </a:prstGeom>
          <a:solidFill>
            <a:srgbClr val="F8FAFC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1504950" y="171450"/>
            <a:ext cx="9182100" cy="2857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Matriz CS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1504950" y="419100"/>
            <a:ext cx="9182100" cy="19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Certezas, Suposicoes e Duvidas do projeto.]]></a:t>
            </a:r>
          </a:p>
        </p:txBody>
      </p:sp>
      <p:pic>
        <p:nvPicPr>
          <p:cNvPr id="5" name="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1450"/>
            <a:ext cx="514350" cy="342900"/>
          </a:xfrm>
          <a:prstGeom prst="rect">
            <a:avLst/>
          </a:prstGeom>
          <a:noFill/>
        </p:spPr>
      </p:pic>
      <p:sp>
        <p:nvSpPr>
          <p:cNvPr id="6" name=""/>
          <p:cNvSpPr txBox="1"/>
          <p:nvPr/>
        </p:nvSpPr>
        <p:spPr>
          <a:xfrm>
            <a:off x="1504950" y="914400"/>
            <a:ext cx="9182100" cy="19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Quadro: Matriz CSD (Concluida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1504950" y="1428750"/>
            <a:ext cx="2952750" cy="5048250"/>
          </a:xfrm>
          <a:prstGeom prst="rect">
            <a:avLst/>
          </a:prstGeom>
          <a:solidFill>
            <a:srgbClr val="F8FAFC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"/>
          <p:cNvSpPr txBox="1"/>
          <p:nvPr/>
        </p:nvSpPr>
        <p:spPr>
          <a:xfrm>
            <a:off x="1638300" y="1543050"/>
            <a:ext cx="2686050" cy="2286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14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Certezas]]></a:t>
            </a:r>
          </a:p>
        </p:txBody>
      </p:sp>
      <p:sp>
        <p:nvSpPr>
          <p:cNvPr id="9" name=""/>
          <p:cNvSpPr txBox="1"/>
          <p:nvPr/>
        </p:nvSpPr>
        <p:spPr>
          <a:xfrm>
            <a:off x="1600200" y="1847850"/>
            <a:ext cx="2762250" cy="419100"/>
          </a:xfrm>
          <a:prstGeom prst="rect">
            <a:avLst/>
          </a:prstGeom>
          <a:solidFill>
            <a:srgbClr val="FFF3B0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0" name=""/>
          <p:cNvSpPr txBox="1"/>
          <p:nvPr/>
        </p:nvSpPr>
        <p:spPr>
          <a:xfrm>
            <a:off x="1657350" y="1914525"/>
            <a:ext cx="2647950" cy="2857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10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Existe demanda reprimida no processo atual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4610100" y="1428750"/>
            <a:ext cx="2952750" cy="5048250"/>
          </a:xfrm>
          <a:prstGeom prst="rect">
            <a:avLst/>
          </a:prstGeom>
          <a:solidFill>
            <a:srgbClr val="F8FAFC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2" name=""/>
          <p:cNvSpPr txBox="1"/>
          <p:nvPr/>
        </p:nvSpPr>
        <p:spPr>
          <a:xfrm>
            <a:off x="4743450" y="1543050"/>
            <a:ext cx="2686050" cy="2286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14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Suposicoes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4705350" y="1847850"/>
            <a:ext cx="2762250" cy="419100"/>
          </a:xfrm>
          <a:prstGeom prst="rect">
            <a:avLst/>
          </a:prstGeom>
          <a:solidFill>
            <a:srgbClr val="FFF3B0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"/>
          <p:cNvSpPr txBox="1"/>
          <p:nvPr/>
        </p:nvSpPr>
        <p:spPr>
          <a:xfrm>
            <a:off x="4762500" y="1914525"/>
            <a:ext cx="2647950" cy="2857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10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Melhor triagem reduz retrabalho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7715250" y="1428750"/>
            <a:ext cx="2952750" cy="5048250"/>
          </a:xfrm>
          <a:prstGeom prst="rect">
            <a:avLst/>
          </a:prstGeom>
          <a:solidFill>
            <a:srgbClr val="F8FAFC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6" name=""/>
          <p:cNvSpPr txBox="1"/>
          <p:nvPr/>
        </p:nvSpPr>
        <p:spPr>
          <a:xfrm>
            <a:off x="7848600" y="1543050"/>
            <a:ext cx="2686050" cy="2286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14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Duvidas]]></a:t>
            </a:r>
          </a:p>
        </p:txBody>
      </p:sp>
      <p:sp>
        <p:nvSpPr>
          <p:cNvPr id="17" name=""/>
          <p:cNvSpPr txBox="1"/>
          <p:nvPr/>
        </p:nvSpPr>
        <p:spPr>
          <a:xfrm>
            <a:off x="7810500" y="1847850"/>
            <a:ext cx="2762250" cy="419100"/>
          </a:xfrm>
          <a:prstGeom prst="rect">
            <a:avLst/>
          </a:prstGeom>
          <a:solidFill>
            <a:srgbClr val="FFF3B0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"/>
          <p:cNvSpPr txBox="1"/>
          <p:nvPr/>
        </p:nvSpPr>
        <p:spPr>
          <a:xfrm>
            <a:off x="7867650" y="1914525"/>
            <a:ext cx="2647950" cy="2857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10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Quais pedidos geram mais atrito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12192000" cy="6477000"/>
          <a:chOff x="0" y="0"/>
          <a:chExt cx="12192000" cy="6477000"/>
        </a:xfrm>
      </p:grpSpPr>
      <p:sp>
        <p:nvSpPr>
          <p:cNvPr id="1" name=""/>
          <p:cNvSpPr txBox="1"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563AB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" name=""/>
          <p:cNvSpPr txBox="1"/>
          <p:nvPr/>
        </p:nvSpPr>
        <p:spPr>
          <a:xfrm>
            <a:off x="0" y="76200"/>
            <a:ext cx="12192000" cy="590550"/>
          </a:xfrm>
          <a:prstGeom prst="rect">
            <a:avLst/>
          </a:prstGeom>
          <a:solidFill>
            <a:srgbClr val="F8FAFC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1504950" y="171450"/>
            <a:ext cx="9182100" cy="2857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Person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1504950" y="419100"/>
            <a:ext cx="9182100" cy="19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Perfil resumido do usuario para orientar decisoes.]]></a:t>
            </a:r>
          </a:p>
        </p:txBody>
      </p:sp>
      <p:pic>
        <p:nvPicPr>
          <p:cNvPr id="5" name="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1450"/>
            <a:ext cx="514350" cy="342900"/>
          </a:xfrm>
          <a:prstGeom prst="rect">
            <a:avLst/>
          </a:prstGeom>
          <a:noFill/>
        </p:spPr>
      </p:pic>
      <p:sp>
        <p:nvSpPr>
          <p:cNvPr id="6" name=""/>
          <p:cNvSpPr txBox="1"/>
          <p:nvPr/>
        </p:nvSpPr>
        <p:spPr>
          <a:xfrm>
            <a:off x="1504950" y="914400"/>
            <a:ext cx="9182100" cy="2476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16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Bruno Almeid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1504950" y="1428750"/>
            <a:ext cx="4591050" cy="2524125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"/>
          <p:cNvSpPr txBox="1"/>
          <p:nvPr/>
        </p:nvSpPr>
        <p:spPr>
          <a:xfrm>
            <a:off x="6096000" y="1428750"/>
            <a:ext cx="4591050" cy="2524125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"/>
          <p:cNvSpPr txBox="1"/>
          <p:nvPr/>
        </p:nvSpPr>
        <p:spPr>
          <a:xfrm>
            <a:off x="1504950" y="3952875"/>
            <a:ext cx="4591050" cy="2524125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0" name=""/>
          <p:cNvSpPr txBox="1"/>
          <p:nvPr/>
        </p:nvSpPr>
        <p:spPr>
          <a:xfrm>
            <a:off x="6096000" y="3952875"/>
            <a:ext cx="4591050" cy="2524125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1" name=""/>
          <p:cNvSpPr txBox="1"/>
          <p:nvPr/>
        </p:nvSpPr>
        <p:spPr>
          <a:xfrm>
            <a:off x="1657350" y="1543050"/>
            <a:ext cx="4286250" cy="19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12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Nome & Esboco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1657350" y="1771650"/>
            <a:ext cx="4286250" cy="18573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Profissional focado em resolver problemas com processos simples e previsiveis.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6248400" y="1543050"/>
            <a:ext cx="4286250" cy="19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12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Comportamentos & Acoes]]></a:t>
            </a:r>
          </a:p>
        </p:txBody>
      </p:sp>
      <p:sp>
        <p:nvSpPr>
          <p:cNvPr id="14" name=""/>
          <p:cNvSpPr txBox="1"/>
          <p:nvPr/>
        </p:nvSpPr>
        <p:spPr>
          <a:xfrm>
            <a:off x="6248400" y="1771650"/>
            <a:ext cx="4286250" cy="1666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Analisa opcoes, busca evidencias e prefere solucao rapida.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6248400" y="3571875"/>
            <a:ext cx="4286250" cy="2857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Perfil tecnologico: Intermediario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1657350" y="4067175"/>
            <a:ext cx="4286250" cy="19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12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Detalhes demograficos]]></a:t>
            </a:r>
          </a:p>
        </p:txBody>
      </p:sp>
      <p:sp>
        <p:nvSpPr>
          <p:cNvPr id="17" name=""/>
          <p:cNvSpPr txBox="1"/>
          <p:nvPr/>
        </p:nvSpPr>
        <p:spPr>
          <a:xfrm>
            <a:off x="1657350" y="4295775"/>
            <a:ext cx="4286250" cy="195262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Idade: 34
Genero: Nao informar
Localizacao: Belo Horizonte, MG
Cargo: Founder de SaaS
Tipo de empresa: Pequena empresa]]></a:t>
            </a:r>
          </a:p>
        </p:txBody>
      </p:sp>
      <p:sp>
        <p:nvSpPr>
          <p:cNvPr id="18" name=""/>
          <p:cNvSpPr txBox="1"/>
          <p:nvPr/>
        </p:nvSpPr>
        <p:spPr>
          <a:xfrm>
            <a:off x="6248400" y="4067175"/>
            <a:ext cx="4286250" cy="19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12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Necessidades & Dores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6248400" y="4295775"/>
            <a:ext cx="4286250" cy="523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Necessidades: Transparencia, passo a passo e retorno rapido.]]></a:t>
            </a:r>
          </a:p>
        </p:txBody>
      </p:sp>
      <p:sp>
        <p:nvSpPr>
          <p:cNvPr id="20" name=""/>
          <p:cNvSpPr txBox="1"/>
          <p:nvPr/>
        </p:nvSpPr>
        <p:spPr>
          <a:xfrm>
            <a:off x="6248400" y="4848225"/>
            <a:ext cx="4286250" cy="523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Dores: Dificuldade em avaliar rapidamente se o produto serve para o seu caso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12192000" cy="3619500"/>
          <a:chOff x="0" y="0"/>
          <a:chExt cx="12192000" cy="3619500"/>
        </a:xfrm>
      </p:grpSpPr>
      <p:sp>
        <p:nvSpPr>
          <p:cNvPr id="1" name=""/>
          <p:cNvSpPr txBox="1"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563AB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" name=""/>
          <p:cNvSpPr txBox="1"/>
          <p:nvPr/>
        </p:nvSpPr>
        <p:spPr>
          <a:xfrm>
            <a:off x="0" y="76200"/>
            <a:ext cx="12192000" cy="590550"/>
          </a:xfrm>
          <a:prstGeom prst="rect">
            <a:avLst/>
          </a:prstGeom>
          <a:solidFill>
            <a:srgbClr val="F8FAFC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1504950" y="171450"/>
            <a:ext cx="9182100" cy="2857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Questionari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1504950" y="419100"/>
            <a:ext cx="9182100" cy="19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Pesquisa aplicada para validar com usuarios reais.]]></a:t>
            </a:r>
          </a:p>
        </p:txBody>
      </p:sp>
      <p:pic>
        <p:nvPicPr>
          <p:cNvPr id="5" name="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1450"/>
            <a:ext cx="514350" cy="342900"/>
          </a:xfrm>
          <a:prstGeom prst="rect">
            <a:avLst/>
          </a:prstGeom>
          <a:noFill/>
        </p:spPr>
      </p:pic>
      <p:sp>
        <p:nvSpPr>
          <p:cNvPr id="6" name=""/>
          <p:cNvSpPr txBox="1"/>
          <p:nvPr/>
        </p:nvSpPr>
        <p:spPr>
          <a:xfrm>
            <a:off x="1504950" y="914400"/>
            <a:ext cx="9182100" cy="2476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16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Pesquisa com clientes (Concluida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1504950" y="1181100"/>
            <a:ext cx="9182100" cy="3810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Coleta de percepcoes e dificuldades do publico alvo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1504950" y="1676400"/>
            <a:ext cx="9182100" cy="571500"/>
          </a:xfrm>
          <a:prstGeom prst="rect">
            <a:avLst/>
          </a:prstGeom>
          <a:solidFill>
            <a:srgbClr val="F8FAFC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"/>
          <p:cNvSpPr txBox="1"/>
          <p:nvPr/>
        </p:nvSpPr>
        <p:spPr>
          <a:xfrm>
            <a:off x="1619250" y="1752600"/>
            <a:ext cx="8953500" cy="2667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11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-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1619250" y="1981200"/>
            <a:ext cx="8953500" cy="2095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Exemplos: Demorei para entender os proximos passos e precisei repetir contexto mais de uma vez.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1504950" y="2362200"/>
            <a:ext cx="9182100" cy="571500"/>
          </a:xfrm>
          <a:prstGeom prst="rect">
            <a:avLst/>
          </a:prstGeom>
          <a:solidFill>
            <a:srgbClr val="F8FAFC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2" name=""/>
          <p:cNvSpPr txBox="1"/>
          <p:nvPr/>
        </p:nvSpPr>
        <p:spPr>
          <a:xfrm>
            <a:off x="1619250" y="2438400"/>
            <a:ext cx="8953500" cy="2667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11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-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1619250" y="2667000"/>
            <a:ext cx="8953500" cy="2095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Top respostas: Lento]]></a:t>
            </a:r>
          </a:p>
        </p:txBody>
      </p:sp>
      <p:sp>
        <p:nvSpPr>
          <p:cNvPr id="14" name=""/>
          <p:cNvSpPr txBox="1"/>
          <p:nvPr/>
        </p:nvSpPr>
        <p:spPr>
          <a:xfrm>
            <a:off x="1504950" y="3048000"/>
            <a:ext cx="9182100" cy="571500"/>
          </a:xfrm>
          <a:prstGeom prst="rect">
            <a:avLst/>
          </a:prstGeom>
          <a:solidFill>
            <a:srgbClr val="F8FAFC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5" name=""/>
          <p:cNvSpPr txBox="1"/>
          <p:nvPr/>
        </p:nvSpPr>
        <p:spPr>
          <a:xfrm>
            <a:off x="1619250" y="3124200"/>
            <a:ext cx="8953500" cy="2667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11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-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1619250" y="3352800"/>
            <a:ext cx="8953500" cy="2095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Exemplos: Gostaria de um retorno inicial com prazo estimado e uma triagem mais clar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12192000" cy="6477000"/>
          <a:chOff x="0" y="0"/>
          <a:chExt cx="12192000" cy="6477000"/>
        </a:xfrm>
      </p:grpSpPr>
      <p:sp>
        <p:nvSpPr>
          <p:cNvPr id="1" name=""/>
          <p:cNvSpPr txBox="1"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563AB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" name=""/>
          <p:cNvSpPr txBox="1"/>
          <p:nvPr/>
        </p:nvSpPr>
        <p:spPr>
          <a:xfrm>
            <a:off x="0" y="76200"/>
            <a:ext cx="12192000" cy="590550"/>
          </a:xfrm>
          <a:prstGeom prst="rect">
            <a:avLst/>
          </a:prstGeom>
          <a:solidFill>
            <a:srgbClr val="F8FAFC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1504950" y="171450"/>
            <a:ext cx="9182100" cy="2857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Jornada AS-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1504950" y="419100"/>
            <a:ext cx="9182100" cy="19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Mapa da experiencia atual do usuario.]]></a:t>
            </a:r>
          </a:p>
        </p:txBody>
      </p:sp>
      <p:pic>
        <p:nvPicPr>
          <p:cNvPr id="5" name="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1450"/>
            <a:ext cx="514350" cy="342900"/>
          </a:xfrm>
          <a:prstGeom prst="rect">
            <a:avLst/>
          </a:prstGeom>
          <a:noFill/>
        </p:spPr>
      </p:pic>
      <p:sp>
        <p:nvSpPr>
          <p:cNvPr id="6" name=""/>
          <p:cNvSpPr txBox="1"/>
          <p:nvPr/>
        </p:nvSpPr>
        <p:spPr>
          <a:xfrm>
            <a:off x="1504950" y="914400"/>
            <a:ext cx="9182100" cy="2476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16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Jornada atual (Concluida)]]></a:t>
            </a:r>
          </a:p>
        </p:txBody>
      </p:sp>
      <p:sp>
        <p:nvSpPr>
          <p:cNvPr id="7" name=""/>
          <p:cNvSpPr txBox="1"/>
          <p:nvPr/>
        </p:nvSpPr>
        <p:spPr>
          <a:xfrm>
            <a:off x="1504950" y="1333500"/>
            <a:ext cx="1428750" cy="1028700"/>
          </a:xfrm>
          <a:prstGeom prst="rect">
            <a:avLst/>
          </a:prstGeom>
          <a:solidFill>
            <a:srgbClr val="F8FAFC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"/>
          <p:cNvSpPr txBox="1"/>
          <p:nvPr/>
        </p:nvSpPr>
        <p:spPr>
          <a:xfrm>
            <a:off x="1600200" y="1428750"/>
            <a:ext cx="1238250" cy="8382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10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Momentos]]></a:t>
            </a:r>
          </a:p>
        </p:txBody>
      </p:sp>
      <p:sp>
        <p:nvSpPr>
          <p:cNvPr id="9" name=""/>
          <p:cNvSpPr txBox="1"/>
          <p:nvPr/>
        </p:nvSpPr>
        <p:spPr>
          <a:xfrm>
            <a:off x="2933700" y="1333500"/>
            <a:ext cx="2581275" cy="10287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0" name=""/>
          <p:cNvSpPr txBox="1"/>
          <p:nvPr/>
        </p:nvSpPr>
        <p:spPr>
          <a:xfrm>
            <a:off x="3028950" y="1428750"/>
            <a:ext cx="2390775" cy="8382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Inicio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5514975" y="1333500"/>
            <a:ext cx="2581275" cy="10287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2" name=""/>
          <p:cNvSpPr txBox="1"/>
          <p:nvPr/>
        </p:nvSpPr>
        <p:spPr>
          <a:xfrm>
            <a:off x="5610225" y="1428750"/>
            <a:ext cx="2390775" cy="8382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Espera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8096250" y="1333500"/>
            <a:ext cx="2581275" cy="10287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"/>
          <p:cNvSpPr txBox="1"/>
          <p:nvPr/>
        </p:nvSpPr>
        <p:spPr>
          <a:xfrm>
            <a:off x="8191500" y="1428750"/>
            <a:ext cx="2390775" cy="8382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Resolucao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1504950" y="2362200"/>
            <a:ext cx="1428750" cy="1028700"/>
          </a:xfrm>
          <a:prstGeom prst="rect">
            <a:avLst/>
          </a:prstGeom>
          <a:solidFill>
            <a:srgbClr val="F8FAFC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6" name=""/>
          <p:cNvSpPr txBox="1"/>
          <p:nvPr/>
        </p:nvSpPr>
        <p:spPr>
          <a:xfrm>
            <a:off x="1600200" y="2457450"/>
            <a:ext cx="1238250" cy="8382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10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Acoes]]></a:t>
            </a:r>
          </a:p>
        </p:txBody>
      </p:sp>
      <p:sp>
        <p:nvSpPr>
          <p:cNvPr id="17" name=""/>
          <p:cNvSpPr txBox="1"/>
          <p:nvPr/>
        </p:nvSpPr>
        <p:spPr>
          <a:xfrm>
            <a:off x="2933700" y="2362200"/>
            <a:ext cx="2581275" cy="10287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"/>
          <p:cNvSpPr txBox="1"/>
          <p:nvPr/>
        </p:nvSpPr>
        <p:spPr>
          <a:xfrm>
            <a:off x="3028950" y="2457450"/>
            <a:ext cx="2390775" cy="8382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Inicia contato e explica o contexto.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5514975" y="2362200"/>
            <a:ext cx="2581275" cy="10287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0" name=""/>
          <p:cNvSpPr txBox="1"/>
          <p:nvPr/>
        </p:nvSpPr>
        <p:spPr>
          <a:xfrm>
            <a:off x="5610225" y="2457450"/>
            <a:ext cx="2390775" cy="8382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Aguarda retorno e tenta alternativas.]]></a:t>
            </a:r>
          </a:p>
        </p:txBody>
      </p:sp>
      <p:sp>
        <p:nvSpPr>
          <p:cNvPr id="21" name=""/>
          <p:cNvSpPr txBox="1"/>
          <p:nvPr/>
        </p:nvSpPr>
        <p:spPr>
          <a:xfrm>
            <a:off x="8096250" y="2362200"/>
            <a:ext cx="2581275" cy="10287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2" name=""/>
          <p:cNvSpPr txBox="1"/>
          <p:nvPr/>
        </p:nvSpPr>
        <p:spPr>
          <a:xfrm>
            <a:off x="8191500" y="2457450"/>
            <a:ext cx="2390775" cy="8382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Recebe orientacao e conclui a tarefa.]]></a:t>
            </a:r>
          </a:p>
        </p:txBody>
      </p:sp>
      <p:sp>
        <p:nvSpPr>
          <p:cNvPr id="23" name=""/>
          <p:cNvSpPr txBox="1"/>
          <p:nvPr/>
        </p:nvSpPr>
        <p:spPr>
          <a:xfrm>
            <a:off x="1504950" y="3390900"/>
            <a:ext cx="1428750" cy="1028700"/>
          </a:xfrm>
          <a:prstGeom prst="rect">
            <a:avLst/>
          </a:prstGeom>
          <a:solidFill>
            <a:srgbClr val="F8FAFC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"/>
          <p:cNvSpPr txBox="1"/>
          <p:nvPr/>
        </p:nvSpPr>
        <p:spPr>
          <a:xfrm>
            <a:off x="1600200" y="3486150"/>
            <a:ext cx="1238250" cy="8382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10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Impressões]]></a:t>
            </a:r>
          </a:p>
        </p:txBody>
      </p:sp>
      <p:sp>
        <p:nvSpPr>
          <p:cNvPr id="25" name=""/>
          <p:cNvSpPr txBox="1"/>
          <p:nvPr/>
        </p:nvSpPr>
        <p:spPr>
          <a:xfrm>
            <a:off x="2933700" y="3390900"/>
            <a:ext cx="2581275" cy="10287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6" name=""/>
          <p:cNvSpPr txBox="1"/>
          <p:nvPr/>
        </p:nvSpPr>
        <p:spPr>
          <a:xfrm>
            <a:off x="3028950" y="3486150"/>
            <a:ext cx="2390775" cy="8382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Neutra]]></a:t>
            </a:r>
          </a:p>
        </p:txBody>
      </p:sp>
      <p:sp>
        <p:nvSpPr>
          <p:cNvPr id="27" name=""/>
          <p:cNvSpPr txBox="1"/>
          <p:nvPr/>
        </p:nvSpPr>
        <p:spPr>
          <a:xfrm>
            <a:off x="5514975" y="3390900"/>
            <a:ext cx="2581275" cy="10287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8" name=""/>
          <p:cNvSpPr txBox="1"/>
          <p:nvPr/>
        </p:nvSpPr>
        <p:spPr>
          <a:xfrm>
            <a:off x="5610225" y="3486150"/>
            <a:ext cx="2390775" cy="8382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Frustrada]]></a:t>
            </a:r>
          </a:p>
        </p:txBody>
      </p:sp>
      <p:sp>
        <p:nvSpPr>
          <p:cNvPr id="29" name=""/>
          <p:cNvSpPr txBox="1"/>
          <p:nvPr/>
        </p:nvSpPr>
        <p:spPr>
          <a:xfrm>
            <a:off x="8096250" y="3390900"/>
            <a:ext cx="2581275" cy="10287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0" name=""/>
          <p:cNvSpPr txBox="1"/>
          <p:nvPr/>
        </p:nvSpPr>
        <p:spPr>
          <a:xfrm>
            <a:off x="8191500" y="3486150"/>
            <a:ext cx="2390775" cy="8382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Feliz]]></a:t>
            </a:r>
          </a:p>
        </p:txBody>
      </p:sp>
      <p:sp>
        <p:nvSpPr>
          <p:cNvPr id="31" name=""/>
          <p:cNvSpPr txBox="1"/>
          <p:nvPr/>
        </p:nvSpPr>
        <p:spPr>
          <a:xfrm>
            <a:off x="1504950" y="4419600"/>
            <a:ext cx="1428750" cy="1028700"/>
          </a:xfrm>
          <a:prstGeom prst="rect">
            <a:avLst/>
          </a:prstGeom>
          <a:solidFill>
            <a:srgbClr val="F8FAFC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2" name=""/>
          <p:cNvSpPr txBox="1"/>
          <p:nvPr/>
        </p:nvSpPr>
        <p:spPr>
          <a:xfrm>
            <a:off x="1600200" y="4514850"/>
            <a:ext cx="1238250" cy="8382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10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Oportunidades/Gargalos]]></a:t>
            </a:r>
          </a:p>
        </p:txBody>
      </p:sp>
      <p:sp>
        <p:nvSpPr>
          <p:cNvPr id="33" name=""/>
          <p:cNvSpPr txBox="1"/>
          <p:nvPr/>
        </p:nvSpPr>
        <p:spPr>
          <a:xfrm>
            <a:off x="2933700" y="4419600"/>
            <a:ext cx="2581275" cy="10287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4" name=""/>
          <p:cNvSpPr txBox="1"/>
          <p:nvPr/>
        </p:nvSpPr>
        <p:spPr>
          <a:xfrm>
            <a:off x="3028950" y="4514850"/>
            <a:ext cx="2390775" cy="8382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Sem itens.]]></a:t>
            </a:r>
          </a:p>
        </p:txBody>
      </p:sp>
      <p:sp>
        <p:nvSpPr>
          <p:cNvPr id="35" name=""/>
          <p:cNvSpPr txBox="1"/>
          <p:nvPr/>
        </p:nvSpPr>
        <p:spPr>
          <a:xfrm>
            <a:off x="5514975" y="4419600"/>
            <a:ext cx="2581275" cy="10287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6" name=""/>
          <p:cNvSpPr txBox="1"/>
          <p:nvPr/>
        </p:nvSpPr>
        <p:spPr>
          <a:xfrm>
            <a:off x="5610225" y="4514850"/>
            <a:ext cx="2390775" cy="8382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Sem itens.]]></a:t>
            </a:r>
          </a:p>
        </p:txBody>
      </p:sp>
      <p:sp>
        <p:nvSpPr>
          <p:cNvPr id="37" name=""/>
          <p:cNvSpPr txBox="1"/>
          <p:nvPr/>
        </p:nvSpPr>
        <p:spPr>
          <a:xfrm>
            <a:off x="8096250" y="4419600"/>
            <a:ext cx="2581275" cy="10287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8" name=""/>
          <p:cNvSpPr txBox="1"/>
          <p:nvPr/>
        </p:nvSpPr>
        <p:spPr>
          <a:xfrm>
            <a:off x="8191500" y="4514850"/>
            <a:ext cx="2390775" cy="8382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Sem itens.]]></a:t>
            </a:r>
          </a:p>
        </p:txBody>
      </p:sp>
      <p:sp>
        <p:nvSpPr>
          <p:cNvPr id="39" name=""/>
          <p:cNvSpPr txBox="1"/>
          <p:nvPr/>
        </p:nvSpPr>
        <p:spPr>
          <a:xfrm>
            <a:off x="1504950" y="5448300"/>
            <a:ext cx="1428750" cy="1028700"/>
          </a:xfrm>
          <a:prstGeom prst="rect">
            <a:avLst/>
          </a:prstGeom>
          <a:solidFill>
            <a:srgbClr val="F8FAFC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0" name=""/>
          <p:cNvSpPr txBox="1"/>
          <p:nvPr/>
        </p:nvSpPr>
        <p:spPr>
          <a:xfrm>
            <a:off x="1600200" y="5543550"/>
            <a:ext cx="1238250" cy="8382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10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Insights]]></a:t>
            </a:r>
          </a:p>
        </p:txBody>
      </p:sp>
      <p:sp>
        <p:nvSpPr>
          <p:cNvPr id="41" name=""/>
          <p:cNvSpPr txBox="1"/>
          <p:nvPr/>
        </p:nvSpPr>
        <p:spPr>
          <a:xfrm>
            <a:off x="2933700" y="5448300"/>
            <a:ext cx="2581275" cy="10287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2" name=""/>
          <p:cNvSpPr txBox="1"/>
          <p:nvPr/>
        </p:nvSpPr>
        <p:spPr>
          <a:xfrm>
            <a:off x="3028950" y="5543550"/>
            <a:ext cx="2390775" cy="8382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Sem insights.]]></a:t>
            </a:r>
          </a:p>
        </p:txBody>
      </p:sp>
      <p:sp>
        <p:nvSpPr>
          <p:cNvPr id="43" name=""/>
          <p:cNvSpPr txBox="1"/>
          <p:nvPr/>
        </p:nvSpPr>
        <p:spPr>
          <a:xfrm>
            <a:off x="5514975" y="5448300"/>
            <a:ext cx="2581275" cy="10287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4" name=""/>
          <p:cNvSpPr txBox="1"/>
          <p:nvPr/>
        </p:nvSpPr>
        <p:spPr>
          <a:xfrm>
            <a:off x="5610225" y="5543550"/>
            <a:ext cx="2390775" cy="8382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Sem insights.]]></a:t>
            </a:r>
          </a:p>
        </p:txBody>
      </p:sp>
      <p:sp>
        <p:nvSpPr>
          <p:cNvPr id="45" name=""/>
          <p:cNvSpPr txBox="1"/>
          <p:nvPr/>
        </p:nvSpPr>
        <p:spPr>
          <a:xfrm>
            <a:off x="8096250" y="5448300"/>
            <a:ext cx="2581275" cy="10287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6" name=""/>
          <p:cNvSpPr txBox="1"/>
          <p:nvPr/>
        </p:nvSpPr>
        <p:spPr>
          <a:xfrm>
            <a:off x="8191500" y="5543550"/>
            <a:ext cx="2390775" cy="8382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Sem insigh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12192000" cy="2381250"/>
          <a:chOff x="0" y="0"/>
          <a:chExt cx="12192000" cy="2381250"/>
        </a:xfrm>
      </p:grpSpPr>
      <p:sp>
        <p:nvSpPr>
          <p:cNvPr id="1" name=""/>
          <p:cNvSpPr txBox="1"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563AB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" name=""/>
          <p:cNvSpPr txBox="1"/>
          <p:nvPr/>
        </p:nvSpPr>
        <p:spPr>
          <a:xfrm>
            <a:off x="0" y="76200"/>
            <a:ext cx="12192000" cy="590550"/>
          </a:xfrm>
          <a:prstGeom prst="rect">
            <a:avLst/>
          </a:prstGeom>
          <a:solidFill>
            <a:srgbClr val="F8FAFC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1504950" y="171450"/>
            <a:ext cx="9182100" cy="2857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Insigh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1504950" y="419100"/>
            <a:ext cx="9182100" cy="19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Aprendizados principais da pesquisa.]]></a:t>
            </a:r>
          </a:p>
        </p:txBody>
      </p:sp>
      <p:pic>
        <p:nvPicPr>
          <p:cNvPr id="5" name="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1450"/>
            <a:ext cx="514350" cy="342900"/>
          </a:xfrm>
          <a:prstGeom prst="rect">
            <a:avLst/>
          </a:prstGeom>
          <a:noFill/>
        </p:spPr>
      </p:pic>
      <p:sp>
        <p:nvSpPr>
          <p:cNvPr id="6" name=""/>
          <p:cNvSpPr txBox="1"/>
          <p:nvPr/>
        </p:nvSpPr>
        <p:spPr>
          <a:xfrm>
            <a:off x="1504950" y="1524000"/>
            <a:ext cx="9182100" cy="381000"/>
          </a:xfrm>
          <a:prstGeom prst="rect">
            <a:avLst/>
          </a:prstGeom>
          <a:solidFill>
            <a:srgbClr val="F8FAFC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7" name=""/>
          <p:cNvSpPr txBox="1"/>
          <p:nvPr/>
        </p:nvSpPr>
        <p:spPr>
          <a:xfrm>
            <a:off x="1619250" y="1619250"/>
            <a:ext cx="8953500" cy="2095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11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Clareza de proximo passo reduz atrito]]></a:t>
            </a:r>
          </a:p>
        </p:txBody>
      </p:sp>
      <p:sp>
        <p:nvSpPr>
          <p:cNvPr id="8" name=""/>
          <p:cNvSpPr txBox="1"/>
          <p:nvPr/>
        </p:nvSpPr>
        <p:spPr>
          <a:xfrm>
            <a:off x="1504950" y="2000250"/>
            <a:ext cx="9182100" cy="381000"/>
          </a:xfrm>
          <a:prstGeom prst="rect">
            <a:avLst/>
          </a:prstGeom>
          <a:solidFill>
            <a:srgbClr val="F8FAFC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"/>
          <p:cNvSpPr txBox="1"/>
          <p:nvPr/>
        </p:nvSpPr>
        <p:spPr>
          <a:xfrm>
            <a:off x="1619250" y="2095500"/>
            <a:ext cx="8953500" cy="2095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11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Triagem padronizada reduz repeticao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12192000" cy="1905000"/>
          <a:chOff x="0" y="0"/>
          <a:chExt cx="12192000" cy="1905000"/>
        </a:xfrm>
      </p:grpSpPr>
      <p:sp>
        <p:nvSpPr>
          <p:cNvPr id="1" name=""/>
          <p:cNvSpPr txBox="1"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563AB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" name=""/>
          <p:cNvSpPr txBox="1"/>
          <p:nvPr/>
        </p:nvSpPr>
        <p:spPr>
          <a:xfrm>
            <a:off x="0" y="76200"/>
            <a:ext cx="12192000" cy="590550"/>
          </a:xfrm>
          <a:prstGeom prst="rect">
            <a:avLst/>
          </a:prstGeom>
          <a:solidFill>
            <a:srgbClr val="F8FAFC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1504950" y="171450"/>
            <a:ext cx="9182100" cy="2857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Hipote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1504950" y="419100"/>
            <a:ext cx="9182100" cy="19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Hipoteses testaveis antes da decisao final.]]></a:t>
            </a:r>
          </a:p>
        </p:txBody>
      </p:sp>
      <p:pic>
        <p:nvPicPr>
          <p:cNvPr id="5" name="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1450"/>
            <a:ext cx="514350" cy="342900"/>
          </a:xfrm>
          <a:prstGeom prst="rect">
            <a:avLst/>
          </a:prstGeom>
          <a:noFill/>
        </p:spPr>
      </p:pic>
      <p:sp>
        <p:nvSpPr>
          <p:cNvPr id="6" name=""/>
          <p:cNvSpPr txBox="1"/>
          <p:nvPr/>
        </p:nvSpPr>
        <p:spPr>
          <a:xfrm>
            <a:off x="1504950" y="1524000"/>
            <a:ext cx="9182100" cy="381000"/>
          </a:xfrm>
          <a:prstGeom prst="rect">
            <a:avLst/>
          </a:prstGeom>
          <a:solidFill>
            <a:srgbClr val="F8FAFC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7" name=""/>
          <p:cNvSpPr txBox="1"/>
          <p:nvPr/>
        </p:nvSpPr>
        <p:spPr>
          <a:xfrm>
            <a:off x="1619250" y="1619250"/>
            <a:ext cx="8953500" cy="2095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11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-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12192000" cy="1981200"/>
          <a:chOff x="0" y="0"/>
          <a:chExt cx="12192000" cy="1981200"/>
        </a:xfrm>
      </p:grpSpPr>
      <p:sp>
        <p:nvSpPr>
          <p:cNvPr id="1" name=""/>
          <p:cNvSpPr txBox="1"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563AB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" name=""/>
          <p:cNvSpPr txBox="1"/>
          <p:nvPr/>
        </p:nvSpPr>
        <p:spPr>
          <a:xfrm>
            <a:off x="0" y="76200"/>
            <a:ext cx="12192000" cy="590550"/>
          </a:xfrm>
          <a:prstGeom prst="rect">
            <a:avLst/>
          </a:prstGeom>
          <a:solidFill>
            <a:srgbClr val="F8FAFC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1504950" y="171450"/>
            <a:ext cx="9182100" cy="2857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Deciso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1504950" y="419100"/>
            <a:ext cx="9182100" cy="19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Decisoes finais e proximos passos.]]></a:t>
            </a:r>
          </a:p>
        </p:txBody>
      </p:sp>
      <p:pic>
        <p:nvPicPr>
          <p:cNvPr id="5" name="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1450"/>
            <a:ext cx="514350" cy="342900"/>
          </a:xfrm>
          <a:prstGeom prst="rect">
            <a:avLst/>
          </a:prstGeom>
          <a:noFill/>
        </p:spPr>
      </p:pic>
      <p:sp>
        <p:nvSpPr>
          <p:cNvPr id="6" name=""/>
          <p:cNvSpPr txBox="1"/>
          <p:nvPr/>
        </p:nvSpPr>
        <p:spPr>
          <a:xfrm>
            <a:off x="1504950" y="1524000"/>
            <a:ext cx="9182100" cy="457200"/>
          </a:xfrm>
          <a:prstGeom prst="rect">
            <a:avLst/>
          </a:prstGeom>
          <a:solidFill>
            <a:srgbClr val="F8FAFC">
              <a:alpha val="100000"/>
            </a:srgbClr>
          </a:solidFill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7" name=""/>
          <p:cNvSpPr txBox="1"/>
          <p:nvPr/>
        </p:nvSpPr>
        <p:spPr>
          <a:xfrm>
            <a:off x="1619250" y="1600200"/>
            <a:ext cx="8953500" cy="19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11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Implementar triagem e SLA no primeiro contato]]></a:t>
            </a:r>
          </a:p>
        </p:txBody>
      </p:sp>
      <p:sp>
        <p:nvSpPr>
          <p:cNvPr id="8" name=""/>
          <p:cNvSpPr txBox="1"/>
          <p:nvPr/>
        </p:nvSpPr>
        <p:spPr>
          <a:xfrm>
            <a:off x="1619250" y="1790700"/>
            <a:ext cx="8953500" cy="19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spc="0" u="none">
                <a:solidFill>
                  <a:srgbClr val="0F172A">
                    <a:alpha val="100000"/>
                  </a:srgbClr>
                </a:solidFill>
                <a:latin typeface="Calibri"/>
              </a:rPr>
              <a:t><![CDATA[Adicionar perguntas de triagem no inicio e exibir SLA estimado para cada categori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2026-08-26T03:30:06Z</dcterms:created>
  <dcterms:modified xsi:type="dcterms:W3CDTF">2026-08-26T03:30:06Z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