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063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.0000000000582076609134674072265625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ogo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ogo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ogo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ogo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ogo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ogo6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ogo7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ogo8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3067050"/>
          <a:chOff x="0" y="0"/>
          <a:chExt cx="12192000" cy="3067050"/>
        </a:xfrm>
      </p:grpSpPr>
      <p:sp>
        <p:nvSpPr>
          <p:cNvPr id="1" name=""/>
          <p:cNvSpPr txBox="1"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563AB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" name=""/>
          <p:cNvSpPr txBox="1"/>
          <p:nvPr/>
        </p:nvSpPr>
        <p:spPr>
          <a:xfrm>
            <a:off x="0" y="76200"/>
            <a:ext cx="12192000" cy="590550"/>
          </a:xfrm>
          <a:prstGeom prst="rect">
            <a:avLst/>
          </a:prstGeom>
          <a:solidFill>
            <a:srgbClr val="F8FAFC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1504950" y="171450"/>
            <a:ext cx="9182100" cy="2857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26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Fluxo de Design Thinking]]></a:t>
            </a:r>
          </a:p>
        </p:txBody>
      </p:sp>
      <p:pic>
        <p:nvPicPr>
          <p:cNvPr id="4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1450"/>
            <a:ext cx="514350" cy="342900"/>
          </a:xfrm>
          <a:prstGeom prst="rect">
            <a:avLst/>
          </a:prstGeom>
          <a:noFill/>
        </p:spPr>
      </p:pic>
      <p:sp>
        <p:nvSpPr>
          <p:cNvPr id="5" name=""/>
          <p:cNvSpPr txBox="1"/>
          <p:nvPr/>
        </p:nvSpPr>
        <p:spPr>
          <a:xfrm>
            <a:off x="1504950" y="1905000"/>
            <a:ext cx="9182100" cy="2857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20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Projeto: Aumentar conversao do plano Starter na landing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504950" y="2286000"/>
            <a:ext cx="9182100" cy="2286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Time: Time Produto & Supor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504950" y="2571750"/>
            <a:ext cx="9182100" cy="2286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Status: Finaliz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1504950" y="2857500"/>
            <a:ext cx="9182100" cy="2095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Data: 19/10/20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477000"/>
          <a:chOff x="0" y="0"/>
          <a:chExt cx="12192000" cy="6477000"/>
        </a:xfrm>
      </p:grpSpPr>
      <p:sp>
        <p:nvSpPr>
          <p:cNvPr id="1" name=""/>
          <p:cNvSpPr txBox="1"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563AB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" name=""/>
          <p:cNvSpPr txBox="1"/>
          <p:nvPr/>
        </p:nvSpPr>
        <p:spPr>
          <a:xfrm>
            <a:off x="0" y="76200"/>
            <a:ext cx="12192000" cy="590550"/>
          </a:xfrm>
          <a:prstGeom prst="rect">
            <a:avLst/>
          </a:prstGeom>
          <a:solidFill>
            <a:srgbClr val="F8FAFC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1504950" y="171450"/>
            <a:ext cx="9182100" cy="2857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20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Matriz CS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1504950" y="419100"/>
            <a:ext cx="9182100" cy="1905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Certezas, Suposicoes e Duvidas do projeto.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1450"/>
            <a:ext cx="514350" cy="3429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504950" y="914400"/>
            <a:ext cx="9182100" cy="1905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Quadro: Matriz CSD (Concluida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504950" y="1428750"/>
            <a:ext cx="2952750" cy="5048250"/>
          </a:xfrm>
          <a:prstGeom prst="rect">
            <a:avLst/>
          </a:prstGeom>
          <a:solidFill>
            <a:srgbClr val="F8FAFC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8" name=""/>
          <p:cNvSpPr txBox="1"/>
          <p:nvPr/>
        </p:nvSpPr>
        <p:spPr>
          <a:xfrm>
            <a:off x="1638300" y="1543050"/>
            <a:ext cx="2686050" cy="2286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14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Certez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600200" y="1847850"/>
            <a:ext cx="2762250" cy="419100"/>
          </a:xfrm>
          <a:prstGeom prst="rect">
            <a:avLst/>
          </a:prstGeom>
          <a:solidFill>
            <a:srgbClr val="FFF3B0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0" name=""/>
          <p:cNvSpPr txBox="1"/>
          <p:nvPr/>
        </p:nvSpPr>
        <p:spPr>
          <a:xfrm>
            <a:off x="1657350" y="1914525"/>
            <a:ext cx="2647950" cy="2857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10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Existe demanda reprimida no processo atu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610100" y="1428750"/>
            <a:ext cx="2952750" cy="5048250"/>
          </a:xfrm>
          <a:prstGeom prst="rect">
            <a:avLst/>
          </a:prstGeom>
          <a:solidFill>
            <a:srgbClr val="F8FAFC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2" name=""/>
          <p:cNvSpPr txBox="1"/>
          <p:nvPr/>
        </p:nvSpPr>
        <p:spPr>
          <a:xfrm>
            <a:off x="4743450" y="1543050"/>
            <a:ext cx="2686050" cy="2286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14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Suposicoe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705350" y="1847850"/>
            <a:ext cx="2762250" cy="419100"/>
          </a:xfrm>
          <a:prstGeom prst="rect">
            <a:avLst/>
          </a:prstGeom>
          <a:solidFill>
            <a:srgbClr val="FFF3B0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4" name=""/>
          <p:cNvSpPr txBox="1"/>
          <p:nvPr/>
        </p:nvSpPr>
        <p:spPr>
          <a:xfrm>
            <a:off x="4762500" y="1914525"/>
            <a:ext cx="2647950" cy="2857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10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Melhor triagem reduz retrabalh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7715250" y="1428750"/>
            <a:ext cx="2952750" cy="5048250"/>
          </a:xfrm>
          <a:prstGeom prst="rect">
            <a:avLst/>
          </a:prstGeom>
          <a:solidFill>
            <a:srgbClr val="F8FAFC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6" name=""/>
          <p:cNvSpPr txBox="1"/>
          <p:nvPr/>
        </p:nvSpPr>
        <p:spPr>
          <a:xfrm>
            <a:off x="7848600" y="1543050"/>
            <a:ext cx="2686050" cy="2286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14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Duvidas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7810500" y="1847850"/>
            <a:ext cx="2762250" cy="419100"/>
          </a:xfrm>
          <a:prstGeom prst="rect">
            <a:avLst/>
          </a:prstGeom>
          <a:solidFill>
            <a:srgbClr val="FFF3B0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8" name=""/>
          <p:cNvSpPr txBox="1"/>
          <p:nvPr/>
        </p:nvSpPr>
        <p:spPr>
          <a:xfrm>
            <a:off x="7867650" y="1914525"/>
            <a:ext cx="2647950" cy="2857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10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Quais pedidos geram mais atrito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477000"/>
          <a:chOff x="0" y="0"/>
          <a:chExt cx="12192000" cy="6477000"/>
        </a:xfrm>
      </p:grpSpPr>
      <p:sp>
        <p:nvSpPr>
          <p:cNvPr id="1" name=""/>
          <p:cNvSpPr txBox="1"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563AB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" name=""/>
          <p:cNvSpPr txBox="1"/>
          <p:nvPr/>
        </p:nvSpPr>
        <p:spPr>
          <a:xfrm>
            <a:off x="0" y="76200"/>
            <a:ext cx="12192000" cy="590550"/>
          </a:xfrm>
          <a:prstGeom prst="rect">
            <a:avLst/>
          </a:prstGeom>
          <a:solidFill>
            <a:srgbClr val="F8FAFC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1504950" y="171450"/>
            <a:ext cx="9182100" cy="2857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20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Person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1504950" y="419100"/>
            <a:ext cx="9182100" cy="1905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Perfil resumido do usuario para orientar decisoes.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1450"/>
            <a:ext cx="514350" cy="3429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504950" y="914400"/>
            <a:ext cx="9182100" cy="2476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16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Bruno Almeid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504950" y="1428750"/>
            <a:ext cx="4591050" cy="252412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8" name=""/>
          <p:cNvSpPr txBox="1"/>
          <p:nvPr/>
        </p:nvSpPr>
        <p:spPr>
          <a:xfrm>
            <a:off x="6096000" y="1428750"/>
            <a:ext cx="4591050" cy="252412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9" name=""/>
          <p:cNvSpPr txBox="1"/>
          <p:nvPr/>
        </p:nvSpPr>
        <p:spPr>
          <a:xfrm>
            <a:off x="1504950" y="3952875"/>
            <a:ext cx="4591050" cy="252412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0" name=""/>
          <p:cNvSpPr txBox="1"/>
          <p:nvPr/>
        </p:nvSpPr>
        <p:spPr>
          <a:xfrm>
            <a:off x="6096000" y="3952875"/>
            <a:ext cx="4591050" cy="252412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1" name=""/>
          <p:cNvSpPr txBox="1"/>
          <p:nvPr/>
        </p:nvSpPr>
        <p:spPr>
          <a:xfrm>
            <a:off x="1657350" y="1543050"/>
            <a:ext cx="4286250" cy="1905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12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Nome & Esboc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657350" y="1771650"/>
            <a:ext cx="4286250" cy="18573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Profissional focado em resolver problemas com processos simples e previsivei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48400" y="1543050"/>
            <a:ext cx="4286250" cy="1905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12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Comportamentos & Acoe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48400" y="1771650"/>
            <a:ext cx="4286250" cy="1666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Analisa opcoes, busca evidencias e prefere solucao rapida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48400" y="3571875"/>
            <a:ext cx="4286250" cy="2857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Perfil tecnologico: Intermediario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657350" y="4067175"/>
            <a:ext cx="4286250" cy="1905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12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Detalhes demograficos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657350" y="4295775"/>
            <a:ext cx="4286250" cy="195262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Idade: 34
Genero: Nao informar
Localizacao: Belo Horizonte, MG
Cargo: Founder de SaaS
Tipo de empresa: Pequena empresa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6248400" y="4067175"/>
            <a:ext cx="4286250" cy="1905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12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Necessidades & Dor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6248400" y="4295775"/>
            <a:ext cx="4286250" cy="523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Necessidades: Transparencia, passo a passo e retorno rapido.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248400" y="4848225"/>
            <a:ext cx="4286250" cy="523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Dores: Dificuldade em avaliar rapidamente se o produto serve para o seu caso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3619500"/>
          <a:chOff x="0" y="0"/>
          <a:chExt cx="12192000" cy="3619500"/>
        </a:xfrm>
      </p:grpSpPr>
      <p:sp>
        <p:nvSpPr>
          <p:cNvPr id="1" name=""/>
          <p:cNvSpPr txBox="1"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563AB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" name=""/>
          <p:cNvSpPr txBox="1"/>
          <p:nvPr/>
        </p:nvSpPr>
        <p:spPr>
          <a:xfrm>
            <a:off x="0" y="76200"/>
            <a:ext cx="12192000" cy="590550"/>
          </a:xfrm>
          <a:prstGeom prst="rect">
            <a:avLst/>
          </a:prstGeom>
          <a:solidFill>
            <a:srgbClr val="F8FAFC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1504950" y="171450"/>
            <a:ext cx="9182100" cy="2857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20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Questionari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1504950" y="419100"/>
            <a:ext cx="9182100" cy="1905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Pesquisa aplicada para validar com usuarios reais.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1450"/>
            <a:ext cx="514350" cy="3429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504950" y="914400"/>
            <a:ext cx="9182100" cy="2476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16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Pesquisa com clientes (Concluida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504950" y="1181100"/>
            <a:ext cx="9182100" cy="3810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Coleta de percepcoes e dificuldades do publico alv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1504950" y="1676400"/>
            <a:ext cx="9182100" cy="571500"/>
          </a:xfrm>
          <a:prstGeom prst="rect">
            <a:avLst/>
          </a:prstGeom>
          <a:solidFill>
            <a:srgbClr val="F8FAFC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9" name=""/>
          <p:cNvSpPr txBox="1"/>
          <p:nvPr/>
        </p:nvSpPr>
        <p:spPr>
          <a:xfrm>
            <a:off x="1619250" y="1752600"/>
            <a:ext cx="8953500" cy="2667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11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-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1619250" y="1981200"/>
            <a:ext cx="8953500" cy="2095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Exemplos: Demorei para entender os proximos passos e precisei repetir contexto mais de uma vez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504950" y="2362200"/>
            <a:ext cx="9182100" cy="571500"/>
          </a:xfrm>
          <a:prstGeom prst="rect">
            <a:avLst/>
          </a:prstGeom>
          <a:solidFill>
            <a:srgbClr val="F8FAFC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2" name=""/>
          <p:cNvSpPr txBox="1"/>
          <p:nvPr/>
        </p:nvSpPr>
        <p:spPr>
          <a:xfrm>
            <a:off x="1619250" y="2438400"/>
            <a:ext cx="8953500" cy="2667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11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-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619250" y="2667000"/>
            <a:ext cx="8953500" cy="2095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Top respostas: Lent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504950" y="3048000"/>
            <a:ext cx="9182100" cy="571500"/>
          </a:xfrm>
          <a:prstGeom prst="rect">
            <a:avLst/>
          </a:prstGeom>
          <a:solidFill>
            <a:srgbClr val="F8FAFC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5" name=""/>
          <p:cNvSpPr txBox="1"/>
          <p:nvPr/>
        </p:nvSpPr>
        <p:spPr>
          <a:xfrm>
            <a:off x="1619250" y="3124200"/>
            <a:ext cx="8953500" cy="2667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11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-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619250" y="3352800"/>
            <a:ext cx="8953500" cy="2095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Exemplos: Gostaria de um retorno inicial com prazo estimado e uma triagem mais clar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477000"/>
          <a:chOff x="0" y="0"/>
          <a:chExt cx="12192000" cy="6477000"/>
        </a:xfrm>
      </p:grpSpPr>
      <p:sp>
        <p:nvSpPr>
          <p:cNvPr id="1" name=""/>
          <p:cNvSpPr txBox="1"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563AB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" name=""/>
          <p:cNvSpPr txBox="1"/>
          <p:nvPr/>
        </p:nvSpPr>
        <p:spPr>
          <a:xfrm>
            <a:off x="0" y="76200"/>
            <a:ext cx="12192000" cy="590550"/>
          </a:xfrm>
          <a:prstGeom prst="rect">
            <a:avLst/>
          </a:prstGeom>
          <a:solidFill>
            <a:srgbClr val="F8FAFC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1504950" y="171450"/>
            <a:ext cx="9182100" cy="2857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20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Jornada AS-I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1504950" y="419100"/>
            <a:ext cx="9182100" cy="1905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Mapa da experiencia atual do usuario.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1450"/>
            <a:ext cx="514350" cy="3429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504950" y="914400"/>
            <a:ext cx="9182100" cy="2476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16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Jornada atual (Concluida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504950" y="1333500"/>
            <a:ext cx="1428750" cy="1028700"/>
          </a:xfrm>
          <a:prstGeom prst="rect">
            <a:avLst/>
          </a:prstGeom>
          <a:solidFill>
            <a:srgbClr val="F8FAFC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8" name=""/>
          <p:cNvSpPr txBox="1"/>
          <p:nvPr/>
        </p:nvSpPr>
        <p:spPr>
          <a:xfrm>
            <a:off x="1600200" y="1428750"/>
            <a:ext cx="1238250" cy="8382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10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Moment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2933700" y="1333500"/>
            <a:ext cx="2581275" cy="102870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0" name=""/>
          <p:cNvSpPr txBox="1"/>
          <p:nvPr/>
        </p:nvSpPr>
        <p:spPr>
          <a:xfrm>
            <a:off x="3028950" y="1428750"/>
            <a:ext cx="2390775" cy="8382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Inici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514975" y="1333500"/>
            <a:ext cx="2581275" cy="102870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2" name=""/>
          <p:cNvSpPr txBox="1"/>
          <p:nvPr/>
        </p:nvSpPr>
        <p:spPr>
          <a:xfrm>
            <a:off x="5610225" y="1428750"/>
            <a:ext cx="2390775" cy="8382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Esper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96250" y="1333500"/>
            <a:ext cx="2581275" cy="102870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4" name=""/>
          <p:cNvSpPr txBox="1"/>
          <p:nvPr/>
        </p:nvSpPr>
        <p:spPr>
          <a:xfrm>
            <a:off x="8191500" y="1428750"/>
            <a:ext cx="2390775" cy="8382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Resoluca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1504950" y="2362200"/>
            <a:ext cx="1428750" cy="1028700"/>
          </a:xfrm>
          <a:prstGeom prst="rect">
            <a:avLst/>
          </a:prstGeom>
          <a:solidFill>
            <a:srgbClr val="F8FAFC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6" name=""/>
          <p:cNvSpPr txBox="1"/>
          <p:nvPr/>
        </p:nvSpPr>
        <p:spPr>
          <a:xfrm>
            <a:off x="1600200" y="2457450"/>
            <a:ext cx="1238250" cy="8382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10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Acoes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2933700" y="2362200"/>
            <a:ext cx="2581275" cy="102870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8" name=""/>
          <p:cNvSpPr txBox="1"/>
          <p:nvPr/>
        </p:nvSpPr>
        <p:spPr>
          <a:xfrm>
            <a:off x="3028950" y="2457450"/>
            <a:ext cx="2390775" cy="8382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Inicia contato e explica o contexto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5514975" y="2362200"/>
            <a:ext cx="2581275" cy="102870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0" name=""/>
          <p:cNvSpPr txBox="1"/>
          <p:nvPr/>
        </p:nvSpPr>
        <p:spPr>
          <a:xfrm>
            <a:off x="5610225" y="2457450"/>
            <a:ext cx="2390775" cy="8382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Aguarda retorno e tenta alternativa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8096250" y="2362200"/>
            <a:ext cx="2581275" cy="102870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2" name=""/>
          <p:cNvSpPr txBox="1"/>
          <p:nvPr/>
        </p:nvSpPr>
        <p:spPr>
          <a:xfrm>
            <a:off x="8191500" y="2457450"/>
            <a:ext cx="2390775" cy="8382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Recebe orientacao e conclui a tarefa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504950" y="3390900"/>
            <a:ext cx="1428750" cy="1028700"/>
          </a:xfrm>
          <a:prstGeom prst="rect">
            <a:avLst/>
          </a:prstGeom>
          <a:solidFill>
            <a:srgbClr val="F8FAFC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4" name=""/>
          <p:cNvSpPr txBox="1"/>
          <p:nvPr/>
        </p:nvSpPr>
        <p:spPr>
          <a:xfrm>
            <a:off x="1600200" y="3486150"/>
            <a:ext cx="1238250" cy="8382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10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Impressões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2933700" y="3390900"/>
            <a:ext cx="2581275" cy="102870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6" name=""/>
          <p:cNvSpPr txBox="1"/>
          <p:nvPr/>
        </p:nvSpPr>
        <p:spPr>
          <a:xfrm>
            <a:off x="3028950" y="3486150"/>
            <a:ext cx="2390775" cy="8382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Neutra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5514975" y="3390900"/>
            <a:ext cx="2581275" cy="102870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8" name=""/>
          <p:cNvSpPr txBox="1"/>
          <p:nvPr/>
        </p:nvSpPr>
        <p:spPr>
          <a:xfrm>
            <a:off x="5610225" y="3486150"/>
            <a:ext cx="2390775" cy="8382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Frustrada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8096250" y="3390900"/>
            <a:ext cx="2581275" cy="102870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0" name=""/>
          <p:cNvSpPr txBox="1"/>
          <p:nvPr/>
        </p:nvSpPr>
        <p:spPr>
          <a:xfrm>
            <a:off x="8191500" y="3486150"/>
            <a:ext cx="2390775" cy="8382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Feliz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1504950" y="4419600"/>
            <a:ext cx="1428750" cy="1028700"/>
          </a:xfrm>
          <a:prstGeom prst="rect">
            <a:avLst/>
          </a:prstGeom>
          <a:solidFill>
            <a:srgbClr val="F8FAFC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2" name=""/>
          <p:cNvSpPr txBox="1"/>
          <p:nvPr/>
        </p:nvSpPr>
        <p:spPr>
          <a:xfrm>
            <a:off x="1600200" y="4514850"/>
            <a:ext cx="1238250" cy="8382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10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Oportunidades/Gargalos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2933700" y="4419600"/>
            <a:ext cx="2581275" cy="102870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4" name=""/>
          <p:cNvSpPr txBox="1"/>
          <p:nvPr/>
        </p:nvSpPr>
        <p:spPr>
          <a:xfrm>
            <a:off x="3028950" y="4514850"/>
            <a:ext cx="2390775" cy="8382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Sem itens.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5514975" y="4419600"/>
            <a:ext cx="2581275" cy="102870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6" name=""/>
          <p:cNvSpPr txBox="1"/>
          <p:nvPr/>
        </p:nvSpPr>
        <p:spPr>
          <a:xfrm>
            <a:off x="5610225" y="4514850"/>
            <a:ext cx="2390775" cy="8382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Sem itens.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8096250" y="4419600"/>
            <a:ext cx="2581275" cy="102870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8" name=""/>
          <p:cNvSpPr txBox="1"/>
          <p:nvPr/>
        </p:nvSpPr>
        <p:spPr>
          <a:xfrm>
            <a:off x="8191500" y="4514850"/>
            <a:ext cx="2390775" cy="8382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Sem itens.]]></a:t>
            </a:r>
          </a:p>
        </p:txBody>
      </p:sp>
      <p:sp>
        <p:nvSpPr>
          <p:cNvPr id="39" name=""/>
          <p:cNvSpPr txBox="1"/>
          <p:nvPr/>
        </p:nvSpPr>
        <p:spPr>
          <a:xfrm>
            <a:off x="1504950" y="5448300"/>
            <a:ext cx="1428750" cy="1028700"/>
          </a:xfrm>
          <a:prstGeom prst="rect">
            <a:avLst/>
          </a:prstGeom>
          <a:solidFill>
            <a:srgbClr val="F8FAFC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0" name=""/>
          <p:cNvSpPr txBox="1"/>
          <p:nvPr/>
        </p:nvSpPr>
        <p:spPr>
          <a:xfrm>
            <a:off x="1600200" y="5543550"/>
            <a:ext cx="1238250" cy="8382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10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Insights]]></a:t>
            </a:r>
          </a:p>
        </p:txBody>
      </p:sp>
      <p:sp>
        <p:nvSpPr>
          <p:cNvPr id="41" name=""/>
          <p:cNvSpPr txBox="1"/>
          <p:nvPr/>
        </p:nvSpPr>
        <p:spPr>
          <a:xfrm>
            <a:off x="2933700" y="5448300"/>
            <a:ext cx="2581275" cy="102870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2" name=""/>
          <p:cNvSpPr txBox="1"/>
          <p:nvPr/>
        </p:nvSpPr>
        <p:spPr>
          <a:xfrm>
            <a:off x="3028950" y="5543550"/>
            <a:ext cx="2390775" cy="8382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Sem insights.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5514975" y="5448300"/>
            <a:ext cx="2581275" cy="102870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4" name=""/>
          <p:cNvSpPr txBox="1"/>
          <p:nvPr/>
        </p:nvSpPr>
        <p:spPr>
          <a:xfrm>
            <a:off x="5610225" y="5543550"/>
            <a:ext cx="2390775" cy="8382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Sem insights.]]></a:t>
            </a:r>
          </a:p>
        </p:txBody>
      </p:sp>
      <p:sp>
        <p:nvSpPr>
          <p:cNvPr id="45" name=""/>
          <p:cNvSpPr txBox="1"/>
          <p:nvPr/>
        </p:nvSpPr>
        <p:spPr>
          <a:xfrm>
            <a:off x="8096250" y="5448300"/>
            <a:ext cx="2581275" cy="1028700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6" name=""/>
          <p:cNvSpPr txBox="1"/>
          <p:nvPr/>
        </p:nvSpPr>
        <p:spPr>
          <a:xfrm>
            <a:off x="8191500" y="5543550"/>
            <a:ext cx="2390775" cy="8382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Sem insight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2381250"/>
          <a:chOff x="0" y="0"/>
          <a:chExt cx="12192000" cy="2381250"/>
        </a:xfrm>
      </p:grpSpPr>
      <p:sp>
        <p:nvSpPr>
          <p:cNvPr id="1" name=""/>
          <p:cNvSpPr txBox="1"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563AB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" name=""/>
          <p:cNvSpPr txBox="1"/>
          <p:nvPr/>
        </p:nvSpPr>
        <p:spPr>
          <a:xfrm>
            <a:off x="0" y="76200"/>
            <a:ext cx="12192000" cy="590550"/>
          </a:xfrm>
          <a:prstGeom prst="rect">
            <a:avLst/>
          </a:prstGeom>
          <a:solidFill>
            <a:srgbClr val="F8FAFC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1504950" y="171450"/>
            <a:ext cx="9182100" cy="2857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20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Insight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1504950" y="419100"/>
            <a:ext cx="9182100" cy="1905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Aprendizados principais da pesquisa.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1450"/>
            <a:ext cx="514350" cy="3429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504950" y="1524000"/>
            <a:ext cx="9182100" cy="381000"/>
          </a:xfrm>
          <a:prstGeom prst="rect">
            <a:avLst/>
          </a:prstGeom>
          <a:solidFill>
            <a:srgbClr val="F8FAFC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7" name=""/>
          <p:cNvSpPr txBox="1"/>
          <p:nvPr/>
        </p:nvSpPr>
        <p:spPr>
          <a:xfrm>
            <a:off x="1619250" y="1619250"/>
            <a:ext cx="8953500" cy="2095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11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Clareza de proximo passo reduz atri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1504950" y="2000250"/>
            <a:ext cx="9182100" cy="381000"/>
          </a:xfrm>
          <a:prstGeom prst="rect">
            <a:avLst/>
          </a:prstGeom>
          <a:solidFill>
            <a:srgbClr val="F8FAFC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9" name=""/>
          <p:cNvSpPr txBox="1"/>
          <p:nvPr/>
        </p:nvSpPr>
        <p:spPr>
          <a:xfrm>
            <a:off x="1619250" y="2095500"/>
            <a:ext cx="8953500" cy="2095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11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Triagem padronizada reduz repeticao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1905000"/>
          <a:chOff x="0" y="0"/>
          <a:chExt cx="12192000" cy="1905000"/>
        </a:xfrm>
      </p:grpSpPr>
      <p:sp>
        <p:nvSpPr>
          <p:cNvPr id="1" name=""/>
          <p:cNvSpPr txBox="1"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563AB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" name=""/>
          <p:cNvSpPr txBox="1"/>
          <p:nvPr/>
        </p:nvSpPr>
        <p:spPr>
          <a:xfrm>
            <a:off x="0" y="76200"/>
            <a:ext cx="12192000" cy="590550"/>
          </a:xfrm>
          <a:prstGeom prst="rect">
            <a:avLst/>
          </a:prstGeom>
          <a:solidFill>
            <a:srgbClr val="F8FAFC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1504950" y="171450"/>
            <a:ext cx="9182100" cy="2857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20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Hipotes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1504950" y="419100"/>
            <a:ext cx="9182100" cy="1905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Hipoteses testaveis antes da decisao final.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1450"/>
            <a:ext cx="514350" cy="3429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504950" y="1524000"/>
            <a:ext cx="9182100" cy="381000"/>
          </a:xfrm>
          <a:prstGeom prst="rect">
            <a:avLst/>
          </a:prstGeom>
          <a:solidFill>
            <a:srgbClr val="F8FAFC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7" name=""/>
          <p:cNvSpPr txBox="1"/>
          <p:nvPr/>
        </p:nvSpPr>
        <p:spPr>
          <a:xfrm>
            <a:off x="1619250" y="1619250"/>
            <a:ext cx="8953500" cy="2095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11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-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1981200"/>
          <a:chOff x="0" y="0"/>
          <a:chExt cx="12192000" cy="1981200"/>
        </a:xfrm>
      </p:grpSpPr>
      <p:sp>
        <p:nvSpPr>
          <p:cNvPr id="1" name=""/>
          <p:cNvSpPr txBox="1"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563AB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" name=""/>
          <p:cNvSpPr txBox="1"/>
          <p:nvPr/>
        </p:nvSpPr>
        <p:spPr>
          <a:xfrm>
            <a:off x="0" y="76200"/>
            <a:ext cx="12192000" cy="590550"/>
          </a:xfrm>
          <a:prstGeom prst="rect">
            <a:avLst/>
          </a:prstGeom>
          <a:solidFill>
            <a:srgbClr val="F8FAFC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1504950" y="171450"/>
            <a:ext cx="9182100" cy="2857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20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Deciso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1504950" y="419100"/>
            <a:ext cx="9182100" cy="1905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Decisoes finais e proximos passos.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1450"/>
            <a:ext cx="514350" cy="3429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504950" y="1524000"/>
            <a:ext cx="9182100" cy="457200"/>
          </a:xfrm>
          <a:prstGeom prst="rect">
            <a:avLst/>
          </a:prstGeom>
          <a:solidFill>
            <a:srgbClr val="F8FAFC">
              <a:alpha val="100000"/>
            </a:srgbClr>
          </a:solidFill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7" name=""/>
          <p:cNvSpPr txBox="1"/>
          <p:nvPr/>
        </p:nvSpPr>
        <p:spPr>
          <a:xfrm>
            <a:off x="1619250" y="1600200"/>
            <a:ext cx="8953500" cy="1905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11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Implementar triagem e SLA no primeiro conta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1619250" y="1790700"/>
            <a:ext cx="8953500" cy="1905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spc="0" u="none">
                <a:solidFill>
                  <a:srgbClr val="0F172A">
                    <a:alpha val="100000"/>
                  </a:srgbClr>
                </a:solidFill>
                <a:latin typeface="Calibri"/>
              </a:rPr>
              <a:t><![CDATA[Adicionar perguntas de triagem no inicio e exibir SLA estimado para cada categori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2026-10-19T06:08:38Z</dcterms:created>
  <dcterms:modified xsi:type="dcterms:W3CDTF">2026-10-19T06:08:38Z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